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57" r:id="rId4"/>
    <p:sldId id="258" r:id="rId5"/>
    <p:sldId id="259" r:id="rId6"/>
    <p:sldId id="260" r:id="rId7"/>
    <p:sldId id="261" r:id="rId8"/>
    <p:sldId id="262" r:id="rId9"/>
    <p:sldId id="263" r:id="rId10"/>
    <p:sldId id="264" r:id="rId11"/>
    <p:sldId id="265" r:id="rId12"/>
  </p:sldIdLst>
  <p:sldSz cx="9144000" cy="6858000" type="letter"/>
  <p:notesSz cx="7315200" cy="96012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1B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EEFE92D-1ADE-4649-9473-D5D53803FBEA}" type="datetimeFigureOut">
              <a:rPr lang="es-CO" smtClean="0"/>
              <a:t>5/04/2017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8704BD1-3109-4732-B5B9-FFC655457283}" type="slidenum">
              <a:rPr lang="es-CO" smtClean="0"/>
              <a:t>‹Nº›</a:t>
            </a:fld>
            <a:endParaRPr lang="es-CO"/>
          </a:p>
        </p:txBody>
      </p:sp>
    </p:spTree>
    <p:extLst>
      <p:ext uri="{BB962C8B-B14F-4D97-AF65-F5344CB8AC3E}">
        <p14:creationId xmlns:p14="http://schemas.microsoft.com/office/powerpoint/2010/main" val="165455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EEFE92D-1ADE-4649-9473-D5D53803FBEA}" type="datetimeFigureOut">
              <a:rPr lang="es-CO" smtClean="0"/>
              <a:t>5/04/2017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8704BD1-3109-4732-B5B9-FFC655457283}" type="slidenum">
              <a:rPr lang="es-CO" smtClean="0"/>
              <a:t>‹Nº›</a:t>
            </a:fld>
            <a:endParaRPr lang="es-CO"/>
          </a:p>
        </p:txBody>
      </p:sp>
    </p:spTree>
    <p:extLst>
      <p:ext uri="{BB962C8B-B14F-4D97-AF65-F5344CB8AC3E}">
        <p14:creationId xmlns:p14="http://schemas.microsoft.com/office/powerpoint/2010/main" val="292439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EEFE92D-1ADE-4649-9473-D5D53803FBEA}" type="datetimeFigureOut">
              <a:rPr lang="es-CO" smtClean="0"/>
              <a:t>5/04/2017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8704BD1-3109-4732-B5B9-FFC655457283}" type="slidenum">
              <a:rPr lang="es-CO" smtClean="0"/>
              <a:t>‹Nº›</a:t>
            </a:fld>
            <a:endParaRPr lang="es-CO"/>
          </a:p>
        </p:txBody>
      </p:sp>
    </p:spTree>
    <p:extLst>
      <p:ext uri="{BB962C8B-B14F-4D97-AF65-F5344CB8AC3E}">
        <p14:creationId xmlns:p14="http://schemas.microsoft.com/office/powerpoint/2010/main" val="3728365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EEFE92D-1ADE-4649-9473-D5D53803FBEA}" type="datetimeFigureOut">
              <a:rPr lang="es-CO" smtClean="0"/>
              <a:t>5/04/2017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8704BD1-3109-4732-B5B9-FFC655457283}" type="slidenum">
              <a:rPr lang="es-CO" smtClean="0"/>
              <a:t>‹Nº›</a:t>
            </a:fld>
            <a:endParaRPr lang="es-CO"/>
          </a:p>
        </p:txBody>
      </p:sp>
    </p:spTree>
    <p:extLst>
      <p:ext uri="{BB962C8B-B14F-4D97-AF65-F5344CB8AC3E}">
        <p14:creationId xmlns:p14="http://schemas.microsoft.com/office/powerpoint/2010/main" val="3171430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EEFE92D-1ADE-4649-9473-D5D53803FBEA}" type="datetimeFigureOut">
              <a:rPr lang="es-CO" smtClean="0"/>
              <a:t>5/04/2017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8704BD1-3109-4732-B5B9-FFC655457283}" type="slidenum">
              <a:rPr lang="es-CO" smtClean="0"/>
              <a:t>‹Nº›</a:t>
            </a:fld>
            <a:endParaRPr lang="es-CO"/>
          </a:p>
        </p:txBody>
      </p:sp>
    </p:spTree>
    <p:extLst>
      <p:ext uri="{BB962C8B-B14F-4D97-AF65-F5344CB8AC3E}">
        <p14:creationId xmlns:p14="http://schemas.microsoft.com/office/powerpoint/2010/main" val="2357123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EEFE92D-1ADE-4649-9473-D5D53803FBEA}" type="datetimeFigureOut">
              <a:rPr lang="es-CO" smtClean="0"/>
              <a:t>5/04/2017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C8704BD1-3109-4732-B5B9-FFC655457283}" type="slidenum">
              <a:rPr lang="es-CO" smtClean="0"/>
              <a:t>‹Nº›</a:t>
            </a:fld>
            <a:endParaRPr lang="es-CO"/>
          </a:p>
        </p:txBody>
      </p:sp>
    </p:spTree>
    <p:extLst>
      <p:ext uri="{BB962C8B-B14F-4D97-AF65-F5344CB8AC3E}">
        <p14:creationId xmlns:p14="http://schemas.microsoft.com/office/powerpoint/2010/main" val="78051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EEFE92D-1ADE-4649-9473-D5D53803FBEA}" type="datetimeFigureOut">
              <a:rPr lang="es-CO" smtClean="0"/>
              <a:t>5/04/2017</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C8704BD1-3109-4732-B5B9-FFC655457283}" type="slidenum">
              <a:rPr lang="es-CO" smtClean="0"/>
              <a:t>‹Nº›</a:t>
            </a:fld>
            <a:endParaRPr lang="es-CO"/>
          </a:p>
        </p:txBody>
      </p:sp>
    </p:spTree>
    <p:extLst>
      <p:ext uri="{BB962C8B-B14F-4D97-AF65-F5344CB8AC3E}">
        <p14:creationId xmlns:p14="http://schemas.microsoft.com/office/powerpoint/2010/main" val="3635971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EEFE92D-1ADE-4649-9473-D5D53803FBEA}" type="datetimeFigureOut">
              <a:rPr lang="es-CO" smtClean="0"/>
              <a:t>5/04/2017</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C8704BD1-3109-4732-B5B9-FFC655457283}" type="slidenum">
              <a:rPr lang="es-CO" smtClean="0"/>
              <a:t>‹Nº›</a:t>
            </a:fld>
            <a:endParaRPr lang="es-CO"/>
          </a:p>
        </p:txBody>
      </p:sp>
    </p:spTree>
    <p:extLst>
      <p:ext uri="{BB962C8B-B14F-4D97-AF65-F5344CB8AC3E}">
        <p14:creationId xmlns:p14="http://schemas.microsoft.com/office/powerpoint/2010/main" val="1348666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EFE92D-1ADE-4649-9473-D5D53803FBEA}" type="datetimeFigureOut">
              <a:rPr lang="es-CO" smtClean="0"/>
              <a:t>5/04/2017</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C8704BD1-3109-4732-B5B9-FFC655457283}" type="slidenum">
              <a:rPr lang="es-CO" smtClean="0"/>
              <a:t>‹Nº›</a:t>
            </a:fld>
            <a:endParaRPr lang="es-CO"/>
          </a:p>
        </p:txBody>
      </p:sp>
    </p:spTree>
    <p:extLst>
      <p:ext uri="{BB962C8B-B14F-4D97-AF65-F5344CB8AC3E}">
        <p14:creationId xmlns:p14="http://schemas.microsoft.com/office/powerpoint/2010/main" val="1444724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EEFE92D-1ADE-4649-9473-D5D53803FBEA}" type="datetimeFigureOut">
              <a:rPr lang="es-CO" smtClean="0"/>
              <a:t>5/04/2017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C8704BD1-3109-4732-B5B9-FFC655457283}" type="slidenum">
              <a:rPr lang="es-CO" smtClean="0"/>
              <a:t>‹Nº›</a:t>
            </a:fld>
            <a:endParaRPr lang="es-CO"/>
          </a:p>
        </p:txBody>
      </p:sp>
    </p:spTree>
    <p:extLst>
      <p:ext uri="{BB962C8B-B14F-4D97-AF65-F5344CB8AC3E}">
        <p14:creationId xmlns:p14="http://schemas.microsoft.com/office/powerpoint/2010/main" val="2443187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EEFE92D-1ADE-4649-9473-D5D53803FBEA}" type="datetimeFigureOut">
              <a:rPr lang="es-CO" smtClean="0"/>
              <a:t>5/04/2017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C8704BD1-3109-4732-B5B9-FFC655457283}" type="slidenum">
              <a:rPr lang="es-CO" smtClean="0"/>
              <a:t>‹Nº›</a:t>
            </a:fld>
            <a:endParaRPr lang="es-CO"/>
          </a:p>
        </p:txBody>
      </p:sp>
    </p:spTree>
    <p:extLst>
      <p:ext uri="{BB962C8B-B14F-4D97-AF65-F5344CB8AC3E}">
        <p14:creationId xmlns:p14="http://schemas.microsoft.com/office/powerpoint/2010/main" val="2839358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lumMod val="65000"/>
              </a:schemeClr>
            </a:gs>
            <a:gs pos="88000">
              <a:schemeClr val="accent3">
                <a:lumMod val="0"/>
                <a:lumOff val="100000"/>
              </a:schemeClr>
            </a:gs>
            <a:gs pos="21000">
              <a:schemeClr val="bg2">
                <a:lumMod val="9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EFE92D-1ADE-4649-9473-D5D53803FBEA}" type="datetimeFigureOut">
              <a:rPr lang="es-CO" smtClean="0"/>
              <a:t>5/04/2017</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04BD1-3109-4732-B5B9-FFC655457283}" type="slidenum">
              <a:rPr lang="es-CO" smtClean="0"/>
              <a:t>‹Nº›</a:t>
            </a:fld>
            <a:endParaRPr lang="es-CO"/>
          </a:p>
        </p:txBody>
      </p:sp>
    </p:spTree>
    <p:extLst>
      <p:ext uri="{BB962C8B-B14F-4D97-AF65-F5344CB8AC3E}">
        <p14:creationId xmlns:p14="http://schemas.microsoft.com/office/powerpoint/2010/main" val="202972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contenido 4" descr="Screen shot 2011-06-14 at 10.39.37 AM.png"/>
          <p:cNvPicPr>
            <a:picLocks noChangeAspect="1"/>
          </p:cNvPicPr>
          <p:nvPr/>
        </p:nvPicPr>
        <p:blipFill rotWithShape="1">
          <a:blip r:embed="rId2" cstate="print">
            <a:extLst>
              <a:ext uri="{28A0092B-C50C-407E-A947-70E740481C1C}">
                <a14:useLocalDpi xmlns:a14="http://schemas.microsoft.com/office/drawing/2010/main"/>
              </a:ext>
            </a:extLst>
          </a:blip>
          <a:srcRect l="51840" t="29758" r="28581" b="58312"/>
          <a:stretch/>
        </p:blipFill>
        <p:spPr>
          <a:xfrm>
            <a:off x="7773160" y="4227073"/>
            <a:ext cx="1275190" cy="688895"/>
          </a:xfrm>
          <a:prstGeom prst="rect">
            <a:avLst/>
          </a:prstGeom>
        </p:spPr>
      </p:pic>
      <p:grpSp>
        <p:nvGrpSpPr>
          <p:cNvPr id="23" name="Grupo 22"/>
          <p:cNvGrpSpPr/>
          <p:nvPr/>
        </p:nvGrpSpPr>
        <p:grpSpPr>
          <a:xfrm>
            <a:off x="4625346" y="0"/>
            <a:ext cx="4461641" cy="5990299"/>
            <a:chOff x="6243145" y="0"/>
            <a:chExt cx="5948855" cy="6857999"/>
          </a:xfrm>
        </p:grpSpPr>
        <p:pic>
          <p:nvPicPr>
            <p:cNvPr id="1026" name="Picture 2" descr="Resultado de imagen para field wireline unit"/>
            <p:cNvPicPr>
              <a:picLocks noChangeAspect="1" noChangeArrowheads="1"/>
            </p:cNvPicPr>
            <p:nvPr/>
          </p:nvPicPr>
          <p:blipFill rotWithShape="1">
            <a:blip r:embed="rId3">
              <a:duotone>
                <a:prstClr val="black"/>
                <a:schemeClr val="accent5">
                  <a:tint val="45000"/>
                  <a:satMod val="400000"/>
                </a:schemeClr>
              </a:duotone>
              <a:extLst>
                <a:ext uri="{28A0092B-C50C-407E-A947-70E740481C1C}">
                  <a14:useLocalDpi xmlns:a14="http://schemas.microsoft.com/office/drawing/2010/main" val="0"/>
                </a:ext>
              </a:extLst>
            </a:blip>
            <a:srcRect l="36706" t="13572" r="30765" b="21103"/>
            <a:stretch/>
          </p:blipFill>
          <p:spPr bwMode="auto">
            <a:xfrm>
              <a:off x="6243145" y="0"/>
              <a:ext cx="5948855" cy="6857999"/>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p:cNvPicPr>
              <a:picLocks noChangeAspect="1"/>
            </p:cNvPicPr>
            <p:nvPr/>
          </p:nvPicPr>
          <p:blipFill rotWithShape="1">
            <a:blip r:embed="rId4"/>
            <a:srcRect l="31359" t="10168" r="48985" b="60310"/>
            <a:stretch/>
          </p:blipFill>
          <p:spPr>
            <a:xfrm>
              <a:off x="10493782" y="5335919"/>
              <a:ext cx="1634448" cy="1380192"/>
            </a:xfrm>
            <a:prstGeom prst="rect">
              <a:avLst/>
            </a:prstGeom>
          </p:spPr>
        </p:pic>
        <p:pic>
          <p:nvPicPr>
            <p:cNvPr id="12" name="Picture 6"/>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l="6555"/>
            <a:stretch/>
          </p:blipFill>
          <p:spPr bwMode="auto">
            <a:xfrm>
              <a:off x="7688317" y="4034865"/>
              <a:ext cx="3058510" cy="183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p:cNvPicPr>
              <a:picLocks noChangeAspect="1"/>
            </p:cNvPicPr>
            <p:nvPr/>
          </p:nvPicPr>
          <p:blipFill rotWithShape="1">
            <a:blip r:embed="rId6"/>
            <a:srcRect l="65489" t="18105" r="14639" b="52766"/>
            <a:stretch/>
          </p:blipFill>
          <p:spPr>
            <a:xfrm>
              <a:off x="9454054" y="2396359"/>
              <a:ext cx="2585545" cy="2130785"/>
            </a:xfrm>
            <a:prstGeom prst="rect">
              <a:avLst/>
            </a:prstGeom>
          </p:spPr>
        </p:pic>
      </p:grpSp>
      <p:sp>
        <p:nvSpPr>
          <p:cNvPr id="8" name="CuadroTexto 7"/>
          <p:cNvSpPr txBox="1"/>
          <p:nvPr/>
        </p:nvSpPr>
        <p:spPr>
          <a:xfrm>
            <a:off x="224632" y="3162981"/>
            <a:ext cx="4280366" cy="646331"/>
          </a:xfrm>
          <a:prstGeom prst="rect">
            <a:avLst/>
          </a:prstGeom>
          <a:noFill/>
        </p:spPr>
        <p:txBody>
          <a:bodyPr wrap="square" rtlCol="0">
            <a:spAutoFit/>
          </a:bodyPr>
          <a:lstStyle/>
          <a:p>
            <a:pPr algn="ctr"/>
            <a:r>
              <a:rPr lang="es-CO" dirty="0">
                <a:latin typeface="Arial Black" panose="020B0A04020102020204" pitchFamily="34" charset="0"/>
              </a:rPr>
              <a:t>PORTAFOLIO DE SERVICIOS</a:t>
            </a:r>
          </a:p>
          <a:p>
            <a:pPr algn="ctr"/>
            <a:r>
              <a:rPr lang="es-CO" dirty="0">
                <a:latin typeface="Arial Black" panose="020B0A04020102020204" pitchFamily="34" charset="0"/>
              </a:rPr>
              <a:t>2017 </a:t>
            </a:r>
          </a:p>
        </p:txBody>
      </p:sp>
      <p:grpSp>
        <p:nvGrpSpPr>
          <p:cNvPr id="9" name="Grupo 8"/>
          <p:cNvGrpSpPr/>
          <p:nvPr/>
        </p:nvGrpSpPr>
        <p:grpSpPr>
          <a:xfrm>
            <a:off x="384919" y="1390065"/>
            <a:ext cx="1269221" cy="1146214"/>
            <a:chOff x="3414077" y="962660"/>
            <a:chExt cx="5363845" cy="4932680"/>
          </a:xfrm>
        </p:grpSpPr>
        <p:sp>
          <p:nvSpPr>
            <p:cNvPr id="17" name="Forma libre 16"/>
            <p:cNvSpPr/>
            <p:nvPr/>
          </p:nvSpPr>
          <p:spPr>
            <a:xfrm>
              <a:off x="6225222" y="4100830"/>
              <a:ext cx="2552700" cy="1780540"/>
            </a:xfrm>
            <a:custGeom>
              <a:avLst/>
              <a:gdLst>
                <a:gd name="connsiteX0" fmla="*/ 0 w 2553195"/>
                <a:gd name="connsiteY0" fmla="*/ 0 h 1781299"/>
                <a:gd name="connsiteX1" fmla="*/ 2553195 w 2553195"/>
                <a:gd name="connsiteY1" fmla="*/ 1175657 h 1781299"/>
                <a:gd name="connsiteX2" fmla="*/ 0 w 2553195"/>
                <a:gd name="connsiteY2" fmla="*/ 1781299 h 1781299"/>
                <a:gd name="connsiteX3" fmla="*/ 0 w 2553195"/>
                <a:gd name="connsiteY3" fmla="*/ 0 h 1781299"/>
              </a:gdLst>
              <a:ahLst/>
              <a:cxnLst>
                <a:cxn ang="0">
                  <a:pos x="connsiteX0" y="connsiteY0"/>
                </a:cxn>
                <a:cxn ang="0">
                  <a:pos x="connsiteX1" y="connsiteY1"/>
                </a:cxn>
                <a:cxn ang="0">
                  <a:pos x="connsiteX2" y="connsiteY2"/>
                </a:cxn>
                <a:cxn ang="0">
                  <a:pos x="connsiteX3" y="connsiteY3"/>
                </a:cxn>
              </a:cxnLst>
              <a:rect l="l" t="t" r="r" b="b"/>
              <a:pathLst>
                <a:path w="2553195" h="1781299">
                  <a:moveTo>
                    <a:pt x="0" y="0"/>
                  </a:moveTo>
                  <a:lnTo>
                    <a:pt x="2553195" y="1175657"/>
                  </a:lnTo>
                  <a:lnTo>
                    <a:pt x="0" y="1781299"/>
                  </a:lnTo>
                  <a:lnTo>
                    <a:pt x="0" y="0"/>
                  </a:lnTo>
                  <a:close/>
                </a:path>
              </a:pathLst>
            </a:cu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s-CO" sz="1350"/>
            </a:p>
          </p:txBody>
        </p:sp>
        <p:sp>
          <p:nvSpPr>
            <p:cNvPr id="18" name="Forma libre 17"/>
            <p:cNvSpPr/>
            <p:nvPr/>
          </p:nvSpPr>
          <p:spPr>
            <a:xfrm flipH="1">
              <a:off x="3414077" y="4114800"/>
              <a:ext cx="2564765" cy="1780540"/>
            </a:xfrm>
            <a:custGeom>
              <a:avLst/>
              <a:gdLst>
                <a:gd name="connsiteX0" fmla="*/ 0 w 2553195"/>
                <a:gd name="connsiteY0" fmla="*/ 0 h 1781299"/>
                <a:gd name="connsiteX1" fmla="*/ 2553195 w 2553195"/>
                <a:gd name="connsiteY1" fmla="*/ 1175657 h 1781299"/>
                <a:gd name="connsiteX2" fmla="*/ 0 w 2553195"/>
                <a:gd name="connsiteY2" fmla="*/ 1781299 h 1781299"/>
                <a:gd name="connsiteX3" fmla="*/ 0 w 2553195"/>
                <a:gd name="connsiteY3" fmla="*/ 0 h 1781299"/>
              </a:gdLst>
              <a:ahLst/>
              <a:cxnLst>
                <a:cxn ang="0">
                  <a:pos x="connsiteX0" y="connsiteY0"/>
                </a:cxn>
                <a:cxn ang="0">
                  <a:pos x="connsiteX1" y="connsiteY1"/>
                </a:cxn>
                <a:cxn ang="0">
                  <a:pos x="connsiteX2" y="connsiteY2"/>
                </a:cxn>
                <a:cxn ang="0">
                  <a:pos x="connsiteX3" y="connsiteY3"/>
                </a:cxn>
              </a:cxnLst>
              <a:rect l="l" t="t" r="r" b="b"/>
              <a:pathLst>
                <a:path w="2553195" h="1781299">
                  <a:moveTo>
                    <a:pt x="0" y="0"/>
                  </a:moveTo>
                  <a:lnTo>
                    <a:pt x="2553195" y="1175657"/>
                  </a:lnTo>
                  <a:lnTo>
                    <a:pt x="0" y="1781299"/>
                  </a:lnTo>
                  <a:lnTo>
                    <a:pt x="0" y="0"/>
                  </a:lnTo>
                  <a:close/>
                </a:path>
              </a:pathLst>
            </a:cu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s-CO" sz="1350"/>
            </a:p>
          </p:txBody>
        </p:sp>
        <p:sp>
          <p:nvSpPr>
            <p:cNvPr id="19" name="Forma libre 18"/>
            <p:cNvSpPr/>
            <p:nvPr/>
          </p:nvSpPr>
          <p:spPr>
            <a:xfrm>
              <a:off x="6211887" y="2640965"/>
              <a:ext cx="2541270" cy="2421890"/>
            </a:xfrm>
            <a:custGeom>
              <a:avLst/>
              <a:gdLst>
                <a:gd name="connsiteX0" fmla="*/ 0 w 2541320"/>
                <a:gd name="connsiteY0" fmla="*/ 0 h 2422566"/>
                <a:gd name="connsiteX1" fmla="*/ 0 w 2541320"/>
                <a:gd name="connsiteY1" fmla="*/ 522514 h 2422566"/>
                <a:gd name="connsiteX2" fmla="*/ 2541320 w 2541320"/>
                <a:gd name="connsiteY2" fmla="*/ 2422566 h 2422566"/>
                <a:gd name="connsiteX3" fmla="*/ 2042556 w 2541320"/>
                <a:gd name="connsiteY3" fmla="*/ 1638794 h 2422566"/>
                <a:gd name="connsiteX4" fmla="*/ 0 w 2541320"/>
                <a:gd name="connsiteY4" fmla="*/ 0 h 2422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1320" h="2422566">
                  <a:moveTo>
                    <a:pt x="0" y="0"/>
                  </a:moveTo>
                  <a:lnTo>
                    <a:pt x="0" y="522514"/>
                  </a:lnTo>
                  <a:lnTo>
                    <a:pt x="2541320" y="2422566"/>
                  </a:lnTo>
                  <a:lnTo>
                    <a:pt x="2042556" y="1638794"/>
                  </a:lnTo>
                  <a:lnTo>
                    <a:pt x="0" y="0"/>
                  </a:lnTo>
                  <a:close/>
                </a:path>
              </a:pathLst>
            </a:cu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s-CO" sz="1350"/>
            </a:p>
          </p:txBody>
        </p:sp>
        <p:sp>
          <p:nvSpPr>
            <p:cNvPr id="20" name="Forma libre 19"/>
            <p:cNvSpPr/>
            <p:nvPr/>
          </p:nvSpPr>
          <p:spPr>
            <a:xfrm flipH="1">
              <a:off x="3441382" y="2640965"/>
              <a:ext cx="2540635" cy="2421890"/>
            </a:xfrm>
            <a:custGeom>
              <a:avLst/>
              <a:gdLst>
                <a:gd name="connsiteX0" fmla="*/ 0 w 2541320"/>
                <a:gd name="connsiteY0" fmla="*/ 0 h 2422566"/>
                <a:gd name="connsiteX1" fmla="*/ 0 w 2541320"/>
                <a:gd name="connsiteY1" fmla="*/ 522514 h 2422566"/>
                <a:gd name="connsiteX2" fmla="*/ 2541320 w 2541320"/>
                <a:gd name="connsiteY2" fmla="*/ 2422566 h 2422566"/>
                <a:gd name="connsiteX3" fmla="*/ 2042556 w 2541320"/>
                <a:gd name="connsiteY3" fmla="*/ 1638794 h 2422566"/>
                <a:gd name="connsiteX4" fmla="*/ 0 w 2541320"/>
                <a:gd name="connsiteY4" fmla="*/ 0 h 2422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1320" h="2422566">
                  <a:moveTo>
                    <a:pt x="0" y="0"/>
                  </a:moveTo>
                  <a:lnTo>
                    <a:pt x="0" y="522514"/>
                  </a:lnTo>
                  <a:lnTo>
                    <a:pt x="2541320" y="2422566"/>
                  </a:lnTo>
                  <a:lnTo>
                    <a:pt x="2042556" y="1638794"/>
                  </a:lnTo>
                  <a:lnTo>
                    <a:pt x="0" y="0"/>
                  </a:lnTo>
                  <a:close/>
                </a:path>
              </a:pathLst>
            </a:cu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s-CO" sz="1350"/>
            </a:p>
          </p:txBody>
        </p:sp>
        <p:sp>
          <p:nvSpPr>
            <p:cNvPr id="21" name="Forma libre 20"/>
            <p:cNvSpPr/>
            <p:nvPr/>
          </p:nvSpPr>
          <p:spPr>
            <a:xfrm>
              <a:off x="6197917" y="975995"/>
              <a:ext cx="1971040" cy="3169920"/>
            </a:xfrm>
            <a:custGeom>
              <a:avLst/>
              <a:gdLst>
                <a:gd name="connsiteX0" fmla="*/ 11875 w 1971304"/>
                <a:gd name="connsiteY0" fmla="*/ 0 h 3170711"/>
                <a:gd name="connsiteX1" fmla="*/ 1971304 w 1971304"/>
                <a:gd name="connsiteY1" fmla="*/ 3170711 h 3170711"/>
                <a:gd name="connsiteX2" fmla="*/ 0 w 1971304"/>
                <a:gd name="connsiteY2" fmla="*/ 843148 h 3170711"/>
                <a:gd name="connsiteX3" fmla="*/ 11875 w 1971304"/>
                <a:gd name="connsiteY3" fmla="*/ 0 h 3170711"/>
              </a:gdLst>
              <a:ahLst/>
              <a:cxnLst>
                <a:cxn ang="0">
                  <a:pos x="connsiteX0" y="connsiteY0"/>
                </a:cxn>
                <a:cxn ang="0">
                  <a:pos x="connsiteX1" y="connsiteY1"/>
                </a:cxn>
                <a:cxn ang="0">
                  <a:pos x="connsiteX2" y="connsiteY2"/>
                </a:cxn>
                <a:cxn ang="0">
                  <a:pos x="connsiteX3" y="connsiteY3"/>
                </a:cxn>
              </a:cxnLst>
              <a:rect l="l" t="t" r="r" b="b"/>
              <a:pathLst>
                <a:path w="1971304" h="3170711">
                  <a:moveTo>
                    <a:pt x="11875" y="0"/>
                  </a:moveTo>
                  <a:lnTo>
                    <a:pt x="1971304" y="3170711"/>
                  </a:lnTo>
                  <a:lnTo>
                    <a:pt x="0" y="843148"/>
                  </a:lnTo>
                  <a:lnTo>
                    <a:pt x="11875" y="0"/>
                  </a:lnTo>
                  <a:close/>
                </a:path>
              </a:pathLst>
            </a:cu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s-CO" sz="1350"/>
            </a:p>
          </p:txBody>
        </p:sp>
        <p:sp>
          <p:nvSpPr>
            <p:cNvPr id="22" name="Forma libre 21"/>
            <p:cNvSpPr/>
            <p:nvPr/>
          </p:nvSpPr>
          <p:spPr>
            <a:xfrm flipH="1">
              <a:off x="4014787" y="962660"/>
              <a:ext cx="1983105" cy="3169920"/>
            </a:xfrm>
            <a:custGeom>
              <a:avLst/>
              <a:gdLst>
                <a:gd name="connsiteX0" fmla="*/ 11875 w 1971304"/>
                <a:gd name="connsiteY0" fmla="*/ 0 h 3170711"/>
                <a:gd name="connsiteX1" fmla="*/ 1971304 w 1971304"/>
                <a:gd name="connsiteY1" fmla="*/ 3170711 h 3170711"/>
                <a:gd name="connsiteX2" fmla="*/ 0 w 1971304"/>
                <a:gd name="connsiteY2" fmla="*/ 843148 h 3170711"/>
                <a:gd name="connsiteX3" fmla="*/ 11875 w 1971304"/>
                <a:gd name="connsiteY3" fmla="*/ 0 h 3170711"/>
              </a:gdLst>
              <a:ahLst/>
              <a:cxnLst>
                <a:cxn ang="0">
                  <a:pos x="connsiteX0" y="connsiteY0"/>
                </a:cxn>
                <a:cxn ang="0">
                  <a:pos x="connsiteX1" y="connsiteY1"/>
                </a:cxn>
                <a:cxn ang="0">
                  <a:pos x="connsiteX2" y="connsiteY2"/>
                </a:cxn>
                <a:cxn ang="0">
                  <a:pos x="connsiteX3" y="connsiteY3"/>
                </a:cxn>
              </a:cxnLst>
              <a:rect l="l" t="t" r="r" b="b"/>
              <a:pathLst>
                <a:path w="1971304" h="3170711">
                  <a:moveTo>
                    <a:pt x="11875" y="0"/>
                  </a:moveTo>
                  <a:lnTo>
                    <a:pt x="1971304" y="3170711"/>
                  </a:lnTo>
                  <a:lnTo>
                    <a:pt x="0" y="843148"/>
                  </a:lnTo>
                  <a:lnTo>
                    <a:pt x="11875" y="0"/>
                  </a:lnTo>
                  <a:close/>
                </a:path>
              </a:pathLst>
            </a:cu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s-CO" sz="1350"/>
            </a:p>
          </p:txBody>
        </p:sp>
      </p:grpSp>
      <p:sp>
        <p:nvSpPr>
          <p:cNvPr id="16" name="Rectángulo 15"/>
          <p:cNvSpPr/>
          <p:nvPr/>
        </p:nvSpPr>
        <p:spPr>
          <a:xfrm>
            <a:off x="1654138" y="1516924"/>
            <a:ext cx="2732616" cy="882678"/>
          </a:xfrm>
          <a:prstGeom prst="rect">
            <a:avLst/>
          </a:prstGeom>
        </p:spPr>
        <p:txBody>
          <a:bodyPr wrap="square">
            <a:spAutoFit/>
          </a:bodyPr>
          <a:lstStyle/>
          <a:p>
            <a:pPr algn="ctr">
              <a:lnSpc>
                <a:spcPct val="107000"/>
              </a:lnSpc>
            </a:pPr>
            <a:r>
              <a:rPr lang="es-CO" sz="2400" b="1" dirty="0">
                <a:ln w="9525" cap="flat" cmpd="sng" algn="ctr">
                  <a:solidFill>
                    <a:srgbClr val="FFFFFF"/>
                  </a:solidFill>
                  <a:prstDash val="solid"/>
                  <a:round/>
                </a:ln>
                <a:solidFill>
                  <a:srgbClr val="000000"/>
                </a:solidFill>
                <a:effectLst>
                  <a:outerShdw blurRad="38100" dist="38100" dir="2700000" algn="tl">
                    <a:srgbClr val="000000">
                      <a:alpha val="43137"/>
                    </a:srgbClr>
                  </a:outerShdw>
                </a:effectLst>
                <a:latin typeface="Eras Bold ITC" panose="020B0907030504020204" pitchFamily="34" charset="0"/>
                <a:ea typeface="Calibri" panose="020F0502020204030204" pitchFamily="34" charset="0"/>
                <a:cs typeface="Times New Roman" panose="02020603050405020304" pitchFamily="18" charset="0"/>
              </a:rPr>
              <a:t>PETRODATOS COLOMBIA</a:t>
            </a:r>
            <a:endParaRPr lang="es-CO"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6"/>
          <p:cNvSpPr>
            <a:spLocks noChangeArrowheads="1"/>
          </p:cNvSpPr>
          <p:nvPr/>
        </p:nvSpPr>
        <p:spPr bwMode="auto">
          <a:xfrm>
            <a:off x="-697624" y="363994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CO" sz="1350"/>
          </a:p>
        </p:txBody>
      </p:sp>
      <p:pic>
        <p:nvPicPr>
          <p:cNvPr id="1029" name="Imagen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1" y="5990299"/>
            <a:ext cx="4686300" cy="100013"/>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7"/>
          <p:cNvSpPr>
            <a:spLocks noChangeArrowheads="1"/>
          </p:cNvSpPr>
          <p:nvPr/>
        </p:nvSpPr>
        <p:spPr bwMode="auto">
          <a:xfrm>
            <a:off x="116152" y="4899308"/>
            <a:ext cx="2473334" cy="1038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s-CO" sz="900" b="1" i="1" dirty="0">
                <a:latin typeface="Arial" panose="020B0604020202020204" pitchFamily="34" charset="0"/>
                <a:ea typeface="Arial Unicode MS" panose="020B0604020202020204" pitchFamily="34" charset="-128"/>
                <a:cs typeface="Arial" panose="020B0604020202020204" pitchFamily="34" charset="0"/>
              </a:rPr>
              <a:t>Petrodatos Colombia S.A.S. </a:t>
            </a:r>
          </a:p>
          <a:p>
            <a:pPr lvl="0" eaLnBrk="0" fontAlgn="base" hangingPunct="0">
              <a:spcBef>
                <a:spcPct val="0"/>
              </a:spcBef>
              <a:spcAft>
                <a:spcPct val="0"/>
              </a:spcAft>
            </a:pPr>
            <a:r>
              <a:rPr lang="en-US" sz="900" b="1" i="1" dirty="0">
                <a:latin typeface="Arial" panose="020B0604020202020204" pitchFamily="34" charset="0"/>
                <a:ea typeface="Arial Unicode MS" panose="020B0604020202020204" pitchFamily="34" charset="-128"/>
                <a:cs typeface="Arial" panose="020B0604020202020204" pitchFamily="34" charset="0"/>
              </a:rPr>
              <a:t>Calle  95 15-47 of.403</a:t>
            </a:r>
            <a:endParaRPr lang="es-CO" sz="900" b="1" i="1" dirty="0">
              <a:latin typeface="Arial" panose="020B0604020202020204" pitchFamily="34" charset="0"/>
              <a:ea typeface="Arial Unicode MS" panose="020B0604020202020204" pitchFamily="34" charset="-128"/>
              <a:cs typeface="Arial" panose="020B0604020202020204" pitchFamily="34" charset="0"/>
            </a:endParaRPr>
          </a:p>
          <a:p>
            <a:pPr eaLnBrk="0" fontAlgn="base" hangingPunct="0">
              <a:spcBef>
                <a:spcPct val="0"/>
              </a:spcBef>
              <a:spcAft>
                <a:spcPct val="0"/>
              </a:spcAft>
            </a:pPr>
            <a:r>
              <a:rPr lang="en-US" sz="900" b="1" i="1" dirty="0">
                <a:latin typeface="Arial" panose="020B0604020202020204" pitchFamily="34" charset="0"/>
                <a:ea typeface="Arial Unicode MS" panose="020B0604020202020204" pitchFamily="34" charset="-128"/>
                <a:cs typeface="Arial" panose="020B0604020202020204" pitchFamily="34" charset="0"/>
              </a:rPr>
              <a:t>PBX: +57 (1) 2571051	</a:t>
            </a:r>
            <a:endParaRPr lang="es-CO" sz="900" dirty="0">
              <a:latin typeface="Arial" panose="020B0604020202020204" pitchFamily="34" charset="0"/>
              <a:cs typeface="Arial" panose="020B0604020202020204" pitchFamily="34" charset="0"/>
            </a:endParaRPr>
          </a:p>
          <a:p>
            <a:pPr lvl="0" eaLnBrk="0" fontAlgn="base" hangingPunct="0">
              <a:spcBef>
                <a:spcPct val="0"/>
              </a:spcBef>
              <a:spcAft>
                <a:spcPct val="0"/>
              </a:spcAft>
            </a:pPr>
            <a:r>
              <a:rPr lang="en-US" sz="900" b="1" i="1" dirty="0">
                <a:latin typeface="Arial" panose="020B0604020202020204" pitchFamily="34" charset="0"/>
                <a:ea typeface="Arial Unicode MS" panose="020B0604020202020204" pitchFamily="34" charset="-128"/>
                <a:cs typeface="Arial" panose="020B0604020202020204" pitchFamily="34" charset="0"/>
              </a:rPr>
              <a:t>Bogotá. D.C- Colombia </a:t>
            </a:r>
          </a:p>
          <a:p>
            <a:pPr lvl="0" eaLnBrk="0" fontAlgn="base" hangingPunct="0">
              <a:spcBef>
                <a:spcPct val="0"/>
              </a:spcBef>
              <a:spcAft>
                <a:spcPct val="0"/>
              </a:spcAft>
            </a:pPr>
            <a:r>
              <a:rPr lang="en-US" sz="900" b="1" i="1" dirty="0">
                <a:latin typeface="Arial" panose="020B0604020202020204" pitchFamily="34" charset="0"/>
                <a:ea typeface="Arial Unicode MS" panose="020B0604020202020204" pitchFamily="34" charset="-128"/>
                <a:cs typeface="Arial" panose="020B0604020202020204" pitchFamily="34" charset="0"/>
              </a:rPr>
              <a:t>julio.romero@petrodatoscolombia.com</a:t>
            </a:r>
          </a:p>
          <a:p>
            <a:pPr lvl="0" eaLnBrk="0" fontAlgn="base" hangingPunct="0">
              <a:spcBef>
                <a:spcPct val="0"/>
              </a:spcBef>
              <a:spcAft>
                <a:spcPct val="0"/>
              </a:spcAft>
            </a:pPr>
            <a:r>
              <a:rPr lang="en-US" sz="900" b="1" i="1" dirty="0">
                <a:latin typeface="Arial" panose="020B0604020202020204" pitchFamily="34" charset="0"/>
                <a:ea typeface="Arial Unicode MS" panose="020B0604020202020204" pitchFamily="34" charset="-128"/>
                <a:cs typeface="Arial" panose="020B0604020202020204" pitchFamily="34" charset="0"/>
              </a:rPr>
              <a:t>www.petrodatoscolombia.com</a:t>
            </a:r>
          </a:p>
          <a:p>
            <a:pPr lvl="0" eaLnBrk="0" fontAlgn="base" hangingPunct="0">
              <a:spcBef>
                <a:spcPct val="0"/>
              </a:spcBef>
              <a:spcAft>
                <a:spcPct val="0"/>
              </a:spcAft>
            </a:pPr>
            <a:endParaRPr lang="en-US" sz="900" dirty="0">
              <a:latin typeface="Arial" panose="020B0604020202020204" pitchFamily="34" charset="0"/>
            </a:endParaRPr>
          </a:p>
        </p:txBody>
      </p:sp>
    </p:spTree>
    <p:extLst>
      <p:ext uri="{BB962C8B-B14F-4D97-AF65-F5344CB8AC3E}">
        <p14:creationId xmlns:p14="http://schemas.microsoft.com/office/powerpoint/2010/main" val="3944332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w.hotwell.at/images/stories/flexicontent/m_emds_log_2.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930455" y="0"/>
            <a:ext cx="7213545" cy="5848183"/>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2"/>
          <p:cNvSpPr txBox="1">
            <a:spLocks/>
          </p:cNvSpPr>
          <p:nvPr/>
        </p:nvSpPr>
        <p:spPr>
          <a:xfrm>
            <a:off x="545881" y="1620326"/>
            <a:ext cx="6167234" cy="28927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O" sz="1800" dirty="0">
                <a:latin typeface="Arial Black" panose="020B0A04020102020204" pitchFamily="34" charset="0"/>
                <a:ea typeface="+mj-ea"/>
                <a:cs typeface="+mj-cs"/>
              </a:rPr>
              <a:t>PLT </a:t>
            </a:r>
            <a:r>
              <a:rPr lang="es-CO" sz="1800" dirty="0">
                <a:latin typeface="Arial" panose="020B0604020202020204" pitchFamily="34" charset="0"/>
                <a:ea typeface="+mj-ea"/>
                <a:cs typeface="Arial" panose="020B0604020202020204" pitchFamily="34" charset="0"/>
              </a:rPr>
              <a:t>Production Logging Tool 1 11/16” OD</a:t>
            </a:r>
          </a:p>
          <a:p>
            <a:pPr marL="0" indent="0" algn="just">
              <a:buNone/>
            </a:pPr>
            <a:endParaRPr lang="es-CO" sz="1800" dirty="0">
              <a:latin typeface="Arial" panose="020B0604020202020204" pitchFamily="34" charset="0"/>
              <a:ea typeface="+mj-ea"/>
              <a:cs typeface="Arial" panose="020B0604020202020204" pitchFamily="34" charset="0"/>
            </a:endParaRPr>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391" t="30554" r="23938" b="15767"/>
          <a:stretch/>
        </p:blipFill>
        <p:spPr bwMode="auto">
          <a:xfrm>
            <a:off x="6060328" y="1392315"/>
            <a:ext cx="3035105" cy="3074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Imagen 10"/>
          <p:cNvPicPr>
            <a:picLocks noChangeAspect="1"/>
          </p:cNvPicPr>
          <p:nvPr/>
        </p:nvPicPr>
        <p:blipFill rotWithShape="1">
          <a:blip r:embed="rId5"/>
          <a:srcRect l="61533" t="16010" r="15653" b="51106"/>
          <a:stretch/>
        </p:blipFill>
        <p:spPr>
          <a:xfrm>
            <a:off x="3745523" y="3564744"/>
            <a:ext cx="2226213" cy="1804183"/>
          </a:xfrm>
          <a:prstGeom prst="rect">
            <a:avLst/>
          </a:prstGeom>
        </p:spPr>
      </p:pic>
      <p:pic>
        <p:nvPicPr>
          <p:cNvPr id="12" name="Imagen 11"/>
          <p:cNvPicPr>
            <a:picLocks noChangeAspect="1"/>
          </p:cNvPicPr>
          <p:nvPr/>
        </p:nvPicPr>
        <p:blipFill rotWithShape="1">
          <a:blip r:embed="rId5"/>
          <a:srcRect l="61533" t="47741" r="15221" b="18990"/>
          <a:stretch/>
        </p:blipFill>
        <p:spPr>
          <a:xfrm>
            <a:off x="538099" y="3564739"/>
            <a:ext cx="2539424" cy="2043350"/>
          </a:xfrm>
          <a:prstGeom prst="rect">
            <a:avLst/>
          </a:prstGeom>
        </p:spPr>
      </p:pic>
      <p:sp>
        <p:nvSpPr>
          <p:cNvPr id="14" name="CuadroTexto 13"/>
          <p:cNvSpPr txBox="1"/>
          <p:nvPr/>
        </p:nvSpPr>
        <p:spPr>
          <a:xfrm>
            <a:off x="151583" y="2105913"/>
            <a:ext cx="4572738" cy="923330"/>
          </a:xfrm>
          <a:prstGeom prst="rect">
            <a:avLst/>
          </a:prstGeom>
          <a:noFill/>
        </p:spPr>
        <p:txBody>
          <a:bodyPr wrap="square" rtlCol="0">
            <a:spAutoFit/>
          </a:bodyPr>
          <a:lstStyle/>
          <a:p>
            <a:pPr marL="214303" indent="-214303" algn="just">
              <a:buFont typeface="Arial" panose="020B0604020202020204" pitchFamily="34" charset="0"/>
              <a:buChar char="•"/>
            </a:pPr>
            <a:r>
              <a:rPr lang="es-CO" sz="1350" dirty="0">
                <a:latin typeface="Arial" panose="020B0604020202020204" pitchFamily="34" charset="0"/>
                <a:cs typeface="Arial" panose="020B0604020202020204" pitchFamily="34" charset="0"/>
              </a:rPr>
              <a:t>La herramienta de registro de producción (PLT) es utilizada para determinar la producción por zonas, también puede configurarse para la toma de inyección de registros (ILT)</a:t>
            </a:r>
          </a:p>
        </p:txBody>
      </p:sp>
    </p:spTree>
    <p:extLst>
      <p:ext uri="{BB962C8B-B14F-4D97-AF65-F5344CB8AC3E}">
        <p14:creationId xmlns:p14="http://schemas.microsoft.com/office/powerpoint/2010/main" val="634551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944410" y="4207508"/>
            <a:ext cx="5409481" cy="461665"/>
          </a:xfrm>
          <a:prstGeom prst="rect">
            <a:avLst/>
          </a:prstGeom>
          <a:noFill/>
        </p:spPr>
        <p:txBody>
          <a:bodyPr wrap="square" rtlCol="0">
            <a:spAutoFit/>
          </a:bodyPr>
          <a:lstStyle/>
          <a:p>
            <a:pPr algn="ctr"/>
            <a:r>
              <a:rPr lang="es-CO" sz="2400" dirty="0">
                <a:latin typeface="Arial Black" panose="020B0A04020102020204" pitchFamily="34" charset="0"/>
              </a:rPr>
              <a:t>www.petrodatoscolombia.com</a:t>
            </a:r>
          </a:p>
        </p:txBody>
      </p:sp>
      <p:grpSp>
        <p:nvGrpSpPr>
          <p:cNvPr id="7" name="Grupo 6"/>
          <p:cNvGrpSpPr/>
          <p:nvPr/>
        </p:nvGrpSpPr>
        <p:grpSpPr>
          <a:xfrm>
            <a:off x="1909695" y="1949257"/>
            <a:ext cx="1865153" cy="1772915"/>
            <a:chOff x="3414077" y="962660"/>
            <a:chExt cx="5363845" cy="4932680"/>
          </a:xfrm>
        </p:grpSpPr>
        <p:sp>
          <p:nvSpPr>
            <p:cNvPr id="8" name="Forma libre 7"/>
            <p:cNvSpPr/>
            <p:nvPr/>
          </p:nvSpPr>
          <p:spPr>
            <a:xfrm>
              <a:off x="6225222" y="4100830"/>
              <a:ext cx="2552700" cy="1780540"/>
            </a:xfrm>
            <a:custGeom>
              <a:avLst/>
              <a:gdLst>
                <a:gd name="connsiteX0" fmla="*/ 0 w 2553195"/>
                <a:gd name="connsiteY0" fmla="*/ 0 h 1781299"/>
                <a:gd name="connsiteX1" fmla="*/ 2553195 w 2553195"/>
                <a:gd name="connsiteY1" fmla="*/ 1175657 h 1781299"/>
                <a:gd name="connsiteX2" fmla="*/ 0 w 2553195"/>
                <a:gd name="connsiteY2" fmla="*/ 1781299 h 1781299"/>
                <a:gd name="connsiteX3" fmla="*/ 0 w 2553195"/>
                <a:gd name="connsiteY3" fmla="*/ 0 h 1781299"/>
              </a:gdLst>
              <a:ahLst/>
              <a:cxnLst>
                <a:cxn ang="0">
                  <a:pos x="connsiteX0" y="connsiteY0"/>
                </a:cxn>
                <a:cxn ang="0">
                  <a:pos x="connsiteX1" y="connsiteY1"/>
                </a:cxn>
                <a:cxn ang="0">
                  <a:pos x="connsiteX2" y="connsiteY2"/>
                </a:cxn>
                <a:cxn ang="0">
                  <a:pos x="connsiteX3" y="connsiteY3"/>
                </a:cxn>
              </a:cxnLst>
              <a:rect l="l" t="t" r="r" b="b"/>
              <a:pathLst>
                <a:path w="2553195" h="1781299">
                  <a:moveTo>
                    <a:pt x="0" y="0"/>
                  </a:moveTo>
                  <a:lnTo>
                    <a:pt x="2553195" y="1175657"/>
                  </a:lnTo>
                  <a:lnTo>
                    <a:pt x="0" y="1781299"/>
                  </a:lnTo>
                  <a:lnTo>
                    <a:pt x="0" y="0"/>
                  </a:lnTo>
                  <a:close/>
                </a:path>
              </a:pathLst>
            </a:cu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s-CO" sz="1350"/>
            </a:p>
          </p:txBody>
        </p:sp>
        <p:sp>
          <p:nvSpPr>
            <p:cNvPr id="9" name="Forma libre 8"/>
            <p:cNvSpPr/>
            <p:nvPr/>
          </p:nvSpPr>
          <p:spPr>
            <a:xfrm flipH="1">
              <a:off x="3414077" y="4114800"/>
              <a:ext cx="2564765" cy="1780540"/>
            </a:xfrm>
            <a:custGeom>
              <a:avLst/>
              <a:gdLst>
                <a:gd name="connsiteX0" fmla="*/ 0 w 2553195"/>
                <a:gd name="connsiteY0" fmla="*/ 0 h 1781299"/>
                <a:gd name="connsiteX1" fmla="*/ 2553195 w 2553195"/>
                <a:gd name="connsiteY1" fmla="*/ 1175657 h 1781299"/>
                <a:gd name="connsiteX2" fmla="*/ 0 w 2553195"/>
                <a:gd name="connsiteY2" fmla="*/ 1781299 h 1781299"/>
                <a:gd name="connsiteX3" fmla="*/ 0 w 2553195"/>
                <a:gd name="connsiteY3" fmla="*/ 0 h 1781299"/>
              </a:gdLst>
              <a:ahLst/>
              <a:cxnLst>
                <a:cxn ang="0">
                  <a:pos x="connsiteX0" y="connsiteY0"/>
                </a:cxn>
                <a:cxn ang="0">
                  <a:pos x="connsiteX1" y="connsiteY1"/>
                </a:cxn>
                <a:cxn ang="0">
                  <a:pos x="connsiteX2" y="connsiteY2"/>
                </a:cxn>
                <a:cxn ang="0">
                  <a:pos x="connsiteX3" y="connsiteY3"/>
                </a:cxn>
              </a:cxnLst>
              <a:rect l="l" t="t" r="r" b="b"/>
              <a:pathLst>
                <a:path w="2553195" h="1781299">
                  <a:moveTo>
                    <a:pt x="0" y="0"/>
                  </a:moveTo>
                  <a:lnTo>
                    <a:pt x="2553195" y="1175657"/>
                  </a:lnTo>
                  <a:lnTo>
                    <a:pt x="0" y="1781299"/>
                  </a:lnTo>
                  <a:lnTo>
                    <a:pt x="0" y="0"/>
                  </a:lnTo>
                  <a:close/>
                </a:path>
              </a:pathLst>
            </a:cu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s-CO" sz="1350"/>
            </a:p>
          </p:txBody>
        </p:sp>
        <p:sp>
          <p:nvSpPr>
            <p:cNvPr id="10" name="Forma libre 9"/>
            <p:cNvSpPr/>
            <p:nvPr/>
          </p:nvSpPr>
          <p:spPr>
            <a:xfrm>
              <a:off x="6211887" y="2640965"/>
              <a:ext cx="2541270" cy="2421890"/>
            </a:xfrm>
            <a:custGeom>
              <a:avLst/>
              <a:gdLst>
                <a:gd name="connsiteX0" fmla="*/ 0 w 2541320"/>
                <a:gd name="connsiteY0" fmla="*/ 0 h 2422566"/>
                <a:gd name="connsiteX1" fmla="*/ 0 w 2541320"/>
                <a:gd name="connsiteY1" fmla="*/ 522514 h 2422566"/>
                <a:gd name="connsiteX2" fmla="*/ 2541320 w 2541320"/>
                <a:gd name="connsiteY2" fmla="*/ 2422566 h 2422566"/>
                <a:gd name="connsiteX3" fmla="*/ 2042556 w 2541320"/>
                <a:gd name="connsiteY3" fmla="*/ 1638794 h 2422566"/>
                <a:gd name="connsiteX4" fmla="*/ 0 w 2541320"/>
                <a:gd name="connsiteY4" fmla="*/ 0 h 2422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1320" h="2422566">
                  <a:moveTo>
                    <a:pt x="0" y="0"/>
                  </a:moveTo>
                  <a:lnTo>
                    <a:pt x="0" y="522514"/>
                  </a:lnTo>
                  <a:lnTo>
                    <a:pt x="2541320" y="2422566"/>
                  </a:lnTo>
                  <a:lnTo>
                    <a:pt x="2042556" y="1638794"/>
                  </a:lnTo>
                  <a:lnTo>
                    <a:pt x="0" y="0"/>
                  </a:lnTo>
                  <a:close/>
                </a:path>
              </a:pathLst>
            </a:cu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s-CO" sz="1350"/>
            </a:p>
          </p:txBody>
        </p:sp>
        <p:sp>
          <p:nvSpPr>
            <p:cNvPr id="11" name="Forma libre 10"/>
            <p:cNvSpPr/>
            <p:nvPr/>
          </p:nvSpPr>
          <p:spPr>
            <a:xfrm flipH="1">
              <a:off x="3441382" y="2640965"/>
              <a:ext cx="2540635" cy="2421890"/>
            </a:xfrm>
            <a:custGeom>
              <a:avLst/>
              <a:gdLst>
                <a:gd name="connsiteX0" fmla="*/ 0 w 2541320"/>
                <a:gd name="connsiteY0" fmla="*/ 0 h 2422566"/>
                <a:gd name="connsiteX1" fmla="*/ 0 w 2541320"/>
                <a:gd name="connsiteY1" fmla="*/ 522514 h 2422566"/>
                <a:gd name="connsiteX2" fmla="*/ 2541320 w 2541320"/>
                <a:gd name="connsiteY2" fmla="*/ 2422566 h 2422566"/>
                <a:gd name="connsiteX3" fmla="*/ 2042556 w 2541320"/>
                <a:gd name="connsiteY3" fmla="*/ 1638794 h 2422566"/>
                <a:gd name="connsiteX4" fmla="*/ 0 w 2541320"/>
                <a:gd name="connsiteY4" fmla="*/ 0 h 2422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1320" h="2422566">
                  <a:moveTo>
                    <a:pt x="0" y="0"/>
                  </a:moveTo>
                  <a:lnTo>
                    <a:pt x="0" y="522514"/>
                  </a:lnTo>
                  <a:lnTo>
                    <a:pt x="2541320" y="2422566"/>
                  </a:lnTo>
                  <a:lnTo>
                    <a:pt x="2042556" y="1638794"/>
                  </a:lnTo>
                  <a:lnTo>
                    <a:pt x="0" y="0"/>
                  </a:lnTo>
                  <a:close/>
                </a:path>
              </a:pathLst>
            </a:cu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s-CO" sz="1350"/>
            </a:p>
          </p:txBody>
        </p:sp>
        <p:sp>
          <p:nvSpPr>
            <p:cNvPr id="12" name="Forma libre 11"/>
            <p:cNvSpPr/>
            <p:nvPr/>
          </p:nvSpPr>
          <p:spPr>
            <a:xfrm>
              <a:off x="6197917" y="975995"/>
              <a:ext cx="1971040" cy="3169920"/>
            </a:xfrm>
            <a:custGeom>
              <a:avLst/>
              <a:gdLst>
                <a:gd name="connsiteX0" fmla="*/ 11875 w 1971304"/>
                <a:gd name="connsiteY0" fmla="*/ 0 h 3170711"/>
                <a:gd name="connsiteX1" fmla="*/ 1971304 w 1971304"/>
                <a:gd name="connsiteY1" fmla="*/ 3170711 h 3170711"/>
                <a:gd name="connsiteX2" fmla="*/ 0 w 1971304"/>
                <a:gd name="connsiteY2" fmla="*/ 843148 h 3170711"/>
                <a:gd name="connsiteX3" fmla="*/ 11875 w 1971304"/>
                <a:gd name="connsiteY3" fmla="*/ 0 h 3170711"/>
              </a:gdLst>
              <a:ahLst/>
              <a:cxnLst>
                <a:cxn ang="0">
                  <a:pos x="connsiteX0" y="connsiteY0"/>
                </a:cxn>
                <a:cxn ang="0">
                  <a:pos x="connsiteX1" y="connsiteY1"/>
                </a:cxn>
                <a:cxn ang="0">
                  <a:pos x="connsiteX2" y="connsiteY2"/>
                </a:cxn>
                <a:cxn ang="0">
                  <a:pos x="connsiteX3" y="connsiteY3"/>
                </a:cxn>
              </a:cxnLst>
              <a:rect l="l" t="t" r="r" b="b"/>
              <a:pathLst>
                <a:path w="1971304" h="3170711">
                  <a:moveTo>
                    <a:pt x="11875" y="0"/>
                  </a:moveTo>
                  <a:lnTo>
                    <a:pt x="1971304" y="3170711"/>
                  </a:lnTo>
                  <a:lnTo>
                    <a:pt x="0" y="843148"/>
                  </a:lnTo>
                  <a:lnTo>
                    <a:pt x="11875" y="0"/>
                  </a:lnTo>
                  <a:close/>
                </a:path>
              </a:pathLst>
            </a:cu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s-CO" sz="1350"/>
            </a:p>
          </p:txBody>
        </p:sp>
        <p:sp>
          <p:nvSpPr>
            <p:cNvPr id="13" name="Forma libre 12"/>
            <p:cNvSpPr/>
            <p:nvPr/>
          </p:nvSpPr>
          <p:spPr>
            <a:xfrm flipH="1">
              <a:off x="4014787" y="962660"/>
              <a:ext cx="1983105" cy="3169920"/>
            </a:xfrm>
            <a:custGeom>
              <a:avLst/>
              <a:gdLst>
                <a:gd name="connsiteX0" fmla="*/ 11875 w 1971304"/>
                <a:gd name="connsiteY0" fmla="*/ 0 h 3170711"/>
                <a:gd name="connsiteX1" fmla="*/ 1971304 w 1971304"/>
                <a:gd name="connsiteY1" fmla="*/ 3170711 h 3170711"/>
                <a:gd name="connsiteX2" fmla="*/ 0 w 1971304"/>
                <a:gd name="connsiteY2" fmla="*/ 843148 h 3170711"/>
                <a:gd name="connsiteX3" fmla="*/ 11875 w 1971304"/>
                <a:gd name="connsiteY3" fmla="*/ 0 h 3170711"/>
              </a:gdLst>
              <a:ahLst/>
              <a:cxnLst>
                <a:cxn ang="0">
                  <a:pos x="connsiteX0" y="connsiteY0"/>
                </a:cxn>
                <a:cxn ang="0">
                  <a:pos x="connsiteX1" y="connsiteY1"/>
                </a:cxn>
                <a:cxn ang="0">
                  <a:pos x="connsiteX2" y="connsiteY2"/>
                </a:cxn>
                <a:cxn ang="0">
                  <a:pos x="connsiteX3" y="connsiteY3"/>
                </a:cxn>
              </a:cxnLst>
              <a:rect l="l" t="t" r="r" b="b"/>
              <a:pathLst>
                <a:path w="1971304" h="3170711">
                  <a:moveTo>
                    <a:pt x="11875" y="0"/>
                  </a:moveTo>
                  <a:lnTo>
                    <a:pt x="1971304" y="3170711"/>
                  </a:lnTo>
                  <a:lnTo>
                    <a:pt x="0" y="843148"/>
                  </a:lnTo>
                  <a:lnTo>
                    <a:pt x="11875" y="0"/>
                  </a:lnTo>
                  <a:close/>
                </a:path>
              </a:pathLst>
            </a:cu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s-CO" sz="1350"/>
            </a:p>
          </p:txBody>
        </p:sp>
      </p:grpSp>
      <p:sp>
        <p:nvSpPr>
          <p:cNvPr id="14" name="Rectángulo 13"/>
          <p:cNvSpPr/>
          <p:nvPr/>
        </p:nvSpPr>
        <p:spPr>
          <a:xfrm>
            <a:off x="3795948" y="2424290"/>
            <a:ext cx="3230869" cy="1179041"/>
          </a:xfrm>
          <a:prstGeom prst="rect">
            <a:avLst/>
          </a:prstGeom>
        </p:spPr>
        <p:txBody>
          <a:bodyPr wrap="square">
            <a:spAutoFit/>
          </a:bodyPr>
          <a:lstStyle/>
          <a:p>
            <a:pPr algn="ctr">
              <a:lnSpc>
                <a:spcPct val="107000"/>
              </a:lnSpc>
            </a:pPr>
            <a:r>
              <a:rPr lang="es-CO" sz="3300" b="1" dirty="0">
                <a:ln w="9525" cap="flat" cmpd="sng" algn="ctr">
                  <a:solidFill>
                    <a:srgbClr val="FFFFFF"/>
                  </a:solidFill>
                  <a:prstDash val="solid"/>
                  <a:round/>
                </a:ln>
                <a:solidFill>
                  <a:srgbClr val="000000"/>
                </a:solidFill>
                <a:effectLst>
                  <a:outerShdw blurRad="38100" dist="38100" dir="2700000" algn="tl">
                    <a:srgbClr val="000000">
                      <a:alpha val="43137"/>
                    </a:srgbClr>
                  </a:outerShdw>
                </a:effectLst>
                <a:latin typeface="Eras Bold ITC" panose="020B0907030504020204" pitchFamily="34" charset="0"/>
                <a:ea typeface="Calibri" panose="020F0502020204030204" pitchFamily="34" charset="0"/>
                <a:cs typeface="Times New Roman" panose="02020603050405020304" pitchFamily="18" charset="0"/>
              </a:rPr>
              <a:t>PETRODATOS COLOMBIA</a:t>
            </a:r>
            <a:endParaRPr lang="es-CO" sz="33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ángulo 1"/>
          <p:cNvSpPr/>
          <p:nvPr/>
        </p:nvSpPr>
        <p:spPr>
          <a:xfrm>
            <a:off x="2286000" y="4670275"/>
            <a:ext cx="4572000" cy="923330"/>
          </a:xfrm>
          <a:prstGeom prst="rect">
            <a:avLst/>
          </a:prstGeom>
        </p:spPr>
        <p:txBody>
          <a:bodyPr>
            <a:spAutoFit/>
          </a:bodyPr>
          <a:lstStyle/>
          <a:p>
            <a:pPr lvl="0" algn="ctr" eaLnBrk="0" fontAlgn="base" hangingPunct="0">
              <a:spcBef>
                <a:spcPct val="0"/>
              </a:spcBef>
              <a:spcAft>
                <a:spcPct val="0"/>
              </a:spcAft>
            </a:pPr>
            <a:r>
              <a:rPr lang="es-CO" sz="1350" b="1" i="1" dirty="0">
                <a:latin typeface="Arial" panose="020B0604020202020204" pitchFamily="34" charset="0"/>
                <a:ea typeface="Arial Unicode MS" panose="020B0604020202020204" pitchFamily="34" charset="-128"/>
                <a:cs typeface="Arial" panose="020B0604020202020204" pitchFamily="34" charset="0"/>
              </a:rPr>
              <a:t>Petrodatos Colombia S.A.S. </a:t>
            </a:r>
          </a:p>
          <a:p>
            <a:pPr lvl="0" algn="ctr" eaLnBrk="0" fontAlgn="base" hangingPunct="0">
              <a:spcBef>
                <a:spcPct val="0"/>
              </a:spcBef>
              <a:spcAft>
                <a:spcPct val="0"/>
              </a:spcAft>
            </a:pPr>
            <a:r>
              <a:rPr lang="en-US" sz="1350" b="1" i="1" dirty="0">
                <a:latin typeface="Arial" panose="020B0604020202020204" pitchFamily="34" charset="0"/>
                <a:ea typeface="Arial Unicode MS" panose="020B0604020202020204" pitchFamily="34" charset="-128"/>
                <a:cs typeface="Arial" panose="020B0604020202020204" pitchFamily="34" charset="0"/>
              </a:rPr>
              <a:t>Calle  95 15-47 of.403</a:t>
            </a:r>
            <a:endParaRPr lang="es-CO" sz="1350" b="1" i="1" dirty="0">
              <a:latin typeface="Arial" panose="020B0604020202020204" pitchFamily="34" charset="0"/>
              <a:ea typeface="Arial Unicode MS" panose="020B0604020202020204" pitchFamily="34" charset="-128"/>
              <a:cs typeface="Arial" panose="020B0604020202020204" pitchFamily="34" charset="0"/>
            </a:endParaRPr>
          </a:p>
          <a:p>
            <a:pPr lvl="0" algn="ctr" eaLnBrk="0" fontAlgn="base" hangingPunct="0">
              <a:spcBef>
                <a:spcPct val="0"/>
              </a:spcBef>
              <a:spcAft>
                <a:spcPct val="0"/>
              </a:spcAft>
            </a:pPr>
            <a:r>
              <a:rPr lang="en-US" sz="1350" b="1" i="1" dirty="0">
                <a:latin typeface="Arial" panose="020B0604020202020204" pitchFamily="34" charset="0"/>
                <a:ea typeface="Arial Unicode MS" panose="020B0604020202020204" pitchFamily="34" charset="-128"/>
                <a:cs typeface="Arial" panose="020B0604020202020204" pitchFamily="34" charset="0"/>
              </a:rPr>
              <a:t>PBX: +57 (1) 2571051	</a:t>
            </a:r>
            <a:endParaRPr lang="es-CO" sz="1350" dirty="0">
              <a:latin typeface="Arial" panose="020B0604020202020204" pitchFamily="34" charset="0"/>
              <a:cs typeface="Arial" panose="020B0604020202020204" pitchFamily="34" charset="0"/>
            </a:endParaRPr>
          </a:p>
          <a:p>
            <a:pPr lvl="0" algn="ctr" eaLnBrk="0" fontAlgn="base" hangingPunct="0">
              <a:spcBef>
                <a:spcPct val="0"/>
              </a:spcBef>
              <a:spcAft>
                <a:spcPct val="0"/>
              </a:spcAft>
            </a:pPr>
            <a:r>
              <a:rPr lang="en-US" sz="1350" b="1" i="1" dirty="0">
                <a:latin typeface="Arial" panose="020B0604020202020204" pitchFamily="34" charset="0"/>
                <a:ea typeface="Arial Unicode MS" panose="020B0604020202020204" pitchFamily="34" charset="-128"/>
                <a:cs typeface="Arial" panose="020B0604020202020204" pitchFamily="34" charset="0"/>
              </a:rPr>
              <a:t>Bogotá. D.C- Colombia </a:t>
            </a:r>
          </a:p>
        </p:txBody>
      </p:sp>
    </p:spTree>
    <p:extLst>
      <p:ext uri="{BB962C8B-B14F-4D97-AF65-F5344CB8AC3E}">
        <p14:creationId xmlns:p14="http://schemas.microsoft.com/office/powerpoint/2010/main" val="937194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hotwell.at/images/stories/flexicontent/m_emds_log_2.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837915" y="141668"/>
            <a:ext cx="7306085" cy="5923207"/>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147713" y="3334947"/>
            <a:ext cx="8996288" cy="3263504"/>
          </a:xfrm>
        </p:spPr>
        <p:txBody>
          <a:bodyPr>
            <a:normAutofit/>
          </a:bodyPr>
          <a:lstStyle/>
          <a:p>
            <a:pPr marL="0" indent="0" algn="just">
              <a:buNone/>
            </a:pPr>
            <a:r>
              <a:rPr lang="es-CO" sz="1350" b="1" dirty="0">
                <a:latin typeface="Arial" panose="020B0604020202020204" pitchFamily="34" charset="0"/>
                <a:cs typeface="Arial" panose="020B0604020202020204" pitchFamily="34" charset="0"/>
              </a:rPr>
              <a:t>PETRODATOS COLOMBIA S.A.S. </a:t>
            </a:r>
            <a:r>
              <a:rPr lang="es-CO" sz="1350" dirty="0">
                <a:latin typeface="Arial" panose="020B0604020202020204" pitchFamily="34" charset="0"/>
                <a:cs typeface="Arial" panose="020B0604020202020204" pitchFamily="34" charset="0"/>
              </a:rPr>
              <a:t>Es una empresa  Colombiana fundada en el 2015 dedicada a la evaluación de pozos mediante el uso de Herramientas especializadas de ultima tecnología en la rama del </a:t>
            </a:r>
            <a:r>
              <a:rPr lang="es-CO" sz="1350" dirty="0" err="1">
                <a:latin typeface="Arial" panose="020B0604020202020204" pitchFamily="34" charset="0"/>
                <a:cs typeface="Arial" panose="020B0604020202020204" pitchFamily="34" charset="0"/>
              </a:rPr>
              <a:t>Cased</a:t>
            </a:r>
            <a:r>
              <a:rPr lang="es-CO" sz="1350" dirty="0">
                <a:latin typeface="Arial" panose="020B0604020202020204" pitchFamily="34" charset="0"/>
                <a:cs typeface="Arial" panose="020B0604020202020204" pitchFamily="34" charset="0"/>
              </a:rPr>
              <a:t> </a:t>
            </a:r>
            <a:r>
              <a:rPr lang="es-CO" sz="1350" dirty="0" err="1">
                <a:latin typeface="Arial" panose="020B0604020202020204" pitchFamily="34" charset="0"/>
                <a:cs typeface="Arial" panose="020B0604020202020204" pitchFamily="34" charset="0"/>
              </a:rPr>
              <a:t>Hole</a:t>
            </a:r>
            <a:endParaRPr lang="es-CO" sz="1350" dirty="0">
              <a:latin typeface="Arial" panose="020B0604020202020204" pitchFamily="34" charset="0"/>
              <a:cs typeface="Arial" panose="020B0604020202020204" pitchFamily="34" charset="0"/>
            </a:endParaRPr>
          </a:p>
          <a:p>
            <a:pPr marL="0" indent="0" algn="just">
              <a:buNone/>
            </a:pPr>
            <a:endParaRPr lang="es-CO" sz="1350" dirty="0">
              <a:latin typeface="Arial" panose="020B0604020202020204" pitchFamily="34" charset="0"/>
              <a:cs typeface="Arial" panose="020B0604020202020204" pitchFamily="34" charset="0"/>
            </a:endParaRPr>
          </a:p>
          <a:p>
            <a:pPr algn="just">
              <a:buFont typeface="Wingdings" panose="05000000000000000000" pitchFamily="2" charset="2"/>
              <a:buChar char="ü"/>
            </a:pPr>
            <a:r>
              <a:rPr lang="es-CO" sz="1350" dirty="0">
                <a:latin typeface="Arial" panose="020B0604020202020204" pitchFamily="34" charset="0"/>
                <a:cs typeface="Arial" panose="020B0604020202020204" pitchFamily="34" charset="0"/>
              </a:rPr>
              <a:t>Somos Representantes exclusivos de la tecnología Hotwell US</a:t>
            </a:r>
          </a:p>
          <a:p>
            <a:pPr algn="just">
              <a:buFont typeface="Wingdings" panose="05000000000000000000" pitchFamily="2" charset="2"/>
              <a:buChar char="ü"/>
            </a:pPr>
            <a:r>
              <a:rPr lang="es-CO" sz="1350" dirty="0">
                <a:latin typeface="Arial" panose="020B0604020202020204" pitchFamily="34" charset="0"/>
                <a:cs typeface="Arial" panose="020B0604020202020204" pitchFamily="34" charset="0"/>
              </a:rPr>
              <a:t>Contamos con el </a:t>
            </a:r>
            <a:r>
              <a:rPr lang="es-CO" sz="1350" b="1" dirty="0">
                <a:latin typeface="Arial" panose="020B0604020202020204" pitchFamily="34" charset="0"/>
                <a:cs typeface="Arial" panose="020B0604020202020204" pitchFamily="34" charset="0"/>
              </a:rPr>
              <a:t>registro vigente 2017-2027 para el empleo de material radioactivo </a:t>
            </a:r>
            <a:r>
              <a:rPr lang="es-CO" sz="1350" b="1" dirty="0">
                <a:solidFill>
                  <a:srgbClr val="FF0000"/>
                </a:solidFill>
                <a:latin typeface="Arial" panose="020B0604020202020204" pitchFamily="34" charset="0"/>
                <a:cs typeface="Arial" panose="020B0604020202020204" pitchFamily="34" charset="0"/>
              </a:rPr>
              <a:t>REG-0031</a:t>
            </a:r>
            <a:r>
              <a:rPr lang="es-CO" sz="1350" b="1" dirty="0">
                <a:latin typeface="Arial" panose="020B0604020202020204" pitchFamily="34" charset="0"/>
                <a:cs typeface="Arial" panose="020B0604020202020204" pitchFamily="34" charset="0"/>
              </a:rPr>
              <a:t> </a:t>
            </a:r>
            <a:r>
              <a:rPr lang="es-CO" sz="1350" dirty="0">
                <a:latin typeface="Arial" panose="020B0604020202020204" pitchFamily="34" charset="0"/>
                <a:cs typeface="Arial" panose="020B0604020202020204" pitchFamily="34" charset="0"/>
              </a:rPr>
              <a:t>del Servicio Geológico Colombiano </a:t>
            </a:r>
            <a:r>
              <a:rPr lang="es-CO" sz="1050" dirty="0">
                <a:latin typeface="Arial" panose="020B0604020202020204" pitchFamily="34" charset="0"/>
                <a:cs typeface="Arial" panose="020B0604020202020204" pitchFamily="34" charset="0"/>
              </a:rPr>
              <a:t>verificable en el link </a:t>
            </a:r>
            <a:r>
              <a:rPr lang="es-CO" sz="1050" b="1" dirty="0">
                <a:solidFill>
                  <a:srgbClr val="131BB9"/>
                </a:solidFill>
                <a:latin typeface="Arial" panose="020B0604020202020204" pitchFamily="34" charset="0"/>
                <a:cs typeface="Arial" panose="020B0604020202020204" pitchFamily="34" charset="0"/>
              </a:rPr>
              <a:t>http://www2.sgc.gov.co/nucleares/generalidades/archivos/licencias-vigentes.aspx</a:t>
            </a:r>
          </a:p>
          <a:p>
            <a:pPr marL="0" indent="0" algn="just">
              <a:buNone/>
            </a:pPr>
            <a:endParaRPr lang="es-CO" sz="1350" dirty="0">
              <a:latin typeface="Arial" panose="020B0604020202020204" pitchFamily="34" charset="0"/>
              <a:cs typeface="Arial" panose="020B0604020202020204" pitchFamily="34" charset="0"/>
            </a:endParaRPr>
          </a:p>
        </p:txBody>
      </p:sp>
      <p:sp>
        <p:nvSpPr>
          <p:cNvPr id="4" name="CuadroTexto 3"/>
          <p:cNvSpPr txBox="1"/>
          <p:nvPr/>
        </p:nvSpPr>
        <p:spPr>
          <a:xfrm>
            <a:off x="437464" y="2711699"/>
            <a:ext cx="4280366" cy="369332"/>
          </a:xfrm>
          <a:prstGeom prst="rect">
            <a:avLst/>
          </a:prstGeom>
          <a:noFill/>
        </p:spPr>
        <p:txBody>
          <a:bodyPr wrap="square" rtlCol="0">
            <a:spAutoFit/>
          </a:bodyPr>
          <a:lstStyle/>
          <a:p>
            <a:r>
              <a:rPr lang="es-CO" dirty="0">
                <a:latin typeface="Arial Black" panose="020B0A04020102020204" pitchFamily="34" charset="0"/>
              </a:rPr>
              <a:t>QUIENES SOMOS:</a:t>
            </a:r>
          </a:p>
        </p:txBody>
      </p:sp>
      <p:pic>
        <p:nvPicPr>
          <p:cNvPr id="2" name="Imagen 1"/>
          <p:cNvPicPr>
            <a:picLocks noChangeAspect="1"/>
          </p:cNvPicPr>
          <p:nvPr/>
        </p:nvPicPr>
        <p:blipFill rotWithShape="1">
          <a:blip r:embed="rId4"/>
          <a:srcRect l="16313" t="16154" r="64683" b="73106"/>
          <a:stretch/>
        </p:blipFill>
        <p:spPr>
          <a:xfrm>
            <a:off x="5337638" y="4082220"/>
            <a:ext cx="1116993" cy="280643"/>
          </a:xfrm>
          <a:prstGeom prst="rect">
            <a:avLst/>
          </a:prstGeom>
        </p:spPr>
      </p:pic>
      <p:grpSp>
        <p:nvGrpSpPr>
          <p:cNvPr id="14" name="Grupo 13"/>
          <p:cNvGrpSpPr/>
          <p:nvPr/>
        </p:nvGrpSpPr>
        <p:grpSpPr>
          <a:xfrm>
            <a:off x="384917" y="1390066"/>
            <a:ext cx="896286" cy="812654"/>
            <a:chOff x="3414077" y="962660"/>
            <a:chExt cx="5363845" cy="4932680"/>
          </a:xfrm>
        </p:grpSpPr>
        <p:sp>
          <p:nvSpPr>
            <p:cNvPr id="15" name="Forma libre 14"/>
            <p:cNvSpPr/>
            <p:nvPr/>
          </p:nvSpPr>
          <p:spPr>
            <a:xfrm>
              <a:off x="6225222" y="4100830"/>
              <a:ext cx="2552700" cy="1780540"/>
            </a:xfrm>
            <a:custGeom>
              <a:avLst/>
              <a:gdLst>
                <a:gd name="connsiteX0" fmla="*/ 0 w 2553195"/>
                <a:gd name="connsiteY0" fmla="*/ 0 h 1781299"/>
                <a:gd name="connsiteX1" fmla="*/ 2553195 w 2553195"/>
                <a:gd name="connsiteY1" fmla="*/ 1175657 h 1781299"/>
                <a:gd name="connsiteX2" fmla="*/ 0 w 2553195"/>
                <a:gd name="connsiteY2" fmla="*/ 1781299 h 1781299"/>
                <a:gd name="connsiteX3" fmla="*/ 0 w 2553195"/>
                <a:gd name="connsiteY3" fmla="*/ 0 h 1781299"/>
              </a:gdLst>
              <a:ahLst/>
              <a:cxnLst>
                <a:cxn ang="0">
                  <a:pos x="connsiteX0" y="connsiteY0"/>
                </a:cxn>
                <a:cxn ang="0">
                  <a:pos x="connsiteX1" y="connsiteY1"/>
                </a:cxn>
                <a:cxn ang="0">
                  <a:pos x="connsiteX2" y="connsiteY2"/>
                </a:cxn>
                <a:cxn ang="0">
                  <a:pos x="connsiteX3" y="connsiteY3"/>
                </a:cxn>
              </a:cxnLst>
              <a:rect l="l" t="t" r="r" b="b"/>
              <a:pathLst>
                <a:path w="2553195" h="1781299">
                  <a:moveTo>
                    <a:pt x="0" y="0"/>
                  </a:moveTo>
                  <a:lnTo>
                    <a:pt x="2553195" y="1175657"/>
                  </a:lnTo>
                  <a:lnTo>
                    <a:pt x="0" y="1781299"/>
                  </a:lnTo>
                  <a:lnTo>
                    <a:pt x="0" y="0"/>
                  </a:lnTo>
                  <a:close/>
                </a:path>
              </a:pathLst>
            </a:cu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s-CO" sz="1350"/>
            </a:p>
          </p:txBody>
        </p:sp>
        <p:sp>
          <p:nvSpPr>
            <p:cNvPr id="16" name="Forma libre 15"/>
            <p:cNvSpPr/>
            <p:nvPr/>
          </p:nvSpPr>
          <p:spPr>
            <a:xfrm flipH="1">
              <a:off x="3414077" y="4114800"/>
              <a:ext cx="2564765" cy="1780540"/>
            </a:xfrm>
            <a:custGeom>
              <a:avLst/>
              <a:gdLst>
                <a:gd name="connsiteX0" fmla="*/ 0 w 2553195"/>
                <a:gd name="connsiteY0" fmla="*/ 0 h 1781299"/>
                <a:gd name="connsiteX1" fmla="*/ 2553195 w 2553195"/>
                <a:gd name="connsiteY1" fmla="*/ 1175657 h 1781299"/>
                <a:gd name="connsiteX2" fmla="*/ 0 w 2553195"/>
                <a:gd name="connsiteY2" fmla="*/ 1781299 h 1781299"/>
                <a:gd name="connsiteX3" fmla="*/ 0 w 2553195"/>
                <a:gd name="connsiteY3" fmla="*/ 0 h 1781299"/>
              </a:gdLst>
              <a:ahLst/>
              <a:cxnLst>
                <a:cxn ang="0">
                  <a:pos x="connsiteX0" y="connsiteY0"/>
                </a:cxn>
                <a:cxn ang="0">
                  <a:pos x="connsiteX1" y="connsiteY1"/>
                </a:cxn>
                <a:cxn ang="0">
                  <a:pos x="connsiteX2" y="connsiteY2"/>
                </a:cxn>
                <a:cxn ang="0">
                  <a:pos x="connsiteX3" y="connsiteY3"/>
                </a:cxn>
              </a:cxnLst>
              <a:rect l="l" t="t" r="r" b="b"/>
              <a:pathLst>
                <a:path w="2553195" h="1781299">
                  <a:moveTo>
                    <a:pt x="0" y="0"/>
                  </a:moveTo>
                  <a:lnTo>
                    <a:pt x="2553195" y="1175657"/>
                  </a:lnTo>
                  <a:lnTo>
                    <a:pt x="0" y="1781299"/>
                  </a:lnTo>
                  <a:lnTo>
                    <a:pt x="0" y="0"/>
                  </a:lnTo>
                  <a:close/>
                </a:path>
              </a:pathLst>
            </a:cu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s-CO" sz="1350"/>
            </a:p>
          </p:txBody>
        </p:sp>
        <p:sp>
          <p:nvSpPr>
            <p:cNvPr id="17" name="Forma libre 16"/>
            <p:cNvSpPr/>
            <p:nvPr/>
          </p:nvSpPr>
          <p:spPr>
            <a:xfrm>
              <a:off x="6211887" y="2640965"/>
              <a:ext cx="2541270" cy="2421890"/>
            </a:xfrm>
            <a:custGeom>
              <a:avLst/>
              <a:gdLst>
                <a:gd name="connsiteX0" fmla="*/ 0 w 2541320"/>
                <a:gd name="connsiteY0" fmla="*/ 0 h 2422566"/>
                <a:gd name="connsiteX1" fmla="*/ 0 w 2541320"/>
                <a:gd name="connsiteY1" fmla="*/ 522514 h 2422566"/>
                <a:gd name="connsiteX2" fmla="*/ 2541320 w 2541320"/>
                <a:gd name="connsiteY2" fmla="*/ 2422566 h 2422566"/>
                <a:gd name="connsiteX3" fmla="*/ 2042556 w 2541320"/>
                <a:gd name="connsiteY3" fmla="*/ 1638794 h 2422566"/>
                <a:gd name="connsiteX4" fmla="*/ 0 w 2541320"/>
                <a:gd name="connsiteY4" fmla="*/ 0 h 2422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1320" h="2422566">
                  <a:moveTo>
                    <a:pt x="0" y="0"/>
                  </a:moveTo>
                  <a:lnTo>
                    <a:pt x="0" y="522514"/>
                  </a:lnTo>
                  <a:lnTo>
                    <a:pt x="2541320" y="2422566"/>
                  </a:lnTo>
                  <a:lnTo>
                    <a:pt x="2042556" y="1638794"/>
                  </a:lnTo>
                  <a:lnTo>
                    <a:pt x="0" y="0"/>
                  </a:lnTo>
                  <a:close/>
                </a:path>
              </a:pathLst>
            </a:cu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s-CO" sz="1350"/>
            </a:p>
          </p:txBody>
        </p:sp>
        <p:sp>
          <p:nvSpPr>
            <p:cNvPr id="18" name="Forma libre 17"/>
            <p:cNvSpPr/>
            <p:nvPr/>
          </p:nvSpPr>
          <p:spPr>
            <a:xfrm flipH="1">
              <a:off x="3441382" y="2640965"/>
              <a:ext cx="2540635" cy="2421890"/>
            </a:xfrm>
            <a:custGeom>
              <a:avLst/>
              <a:gdLst>
                <a:gd name="connsiteX0" fmla="*/ 0 w 2541320"/>
                <a:gd name="connsiteY0" fmla="*/ 0 h 2422566"/>
                <a:gd name="connsiteX1" fmla="*/ 0 w 2541320"/>
                <a:gd name="connsiteY1" fmla="*/ 522514 h 2422566"/>
                <a:gd name="connsiteX2" fmla="*/ 2541320 w 2541320"/>
                <a:gd name="connsiteY2" fmla="*/ 2422566 h 2422566"/>
                <a:gd name="connsiteX3" fmla="*/ 2042556 w 2541320"/>
                <a:gd name="connsiteY3" fmla="*/ 1638794 h 2422566"/>
                <a:gd name="connsiteX4" fmla="*/ 0 w 2541320"/>
                <a:gd name="connsiteY4" fmla="*/ 0 h 2422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1320" h="2422566">
                  <a:moveTo>
                    <a:pt x="0" y="0"/>
                  </a:moveTo>
                  <a:lnTo>
                    <a:pt x="0" y="522514"/>
                  </a:lnTo>
                  <a:lnTo>
                    <a:pt x="2541320" y="2422566"/>
                  </a:lnTo>
                  <a:lnTo>
                    <a:pt x="2042556" y="1638794"/>
                  </a:lnTo>
                  <a:lnTo>
                    <a:pt x="0" y="0"/>
                  </a:lnTo>
                  <a:close/>
                </a:path>
              </a:pathLst>
            </a:cu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s-CO" sz="1350"/>
            </a:p>
          </p:txBody>
        </p:sp>
        <p:sp>
          <p:nvSpPr>
            <p:cNvPr id="19" name="Forma libre 18"/>
            <p:cNvSpPr/>
            <p:nvPr/>
          </p:nvSpPr>
          <p:spPr>
            <a:xfrm>
              <a:off x="6197917" y="975995"/>
              <a:ext cx="1971040" cy="3169920"/>
            </a:xfrm>
            <a:custGeom>
              <a:avLst/>
              <a:gdLst>
                <a:gd name="connsiteX0" fmla="*/ 11875 w 1971304"/>
                <a:gd name="connsiteY0" fmla="*/ 0 h 3170711"/>
                <a:gd name="connsiteX1" fmla="*/ 1971304 w 1971304"/>
                <a:gd name="connsiteY1" fmla="*/ 3170711 h 3170711"/>
                <a:gd name="connsiteX2" fmla="*/ 0 w 1971304"/>
                <a:gd name="connsiteY2" fmla="*/ 843148 h 3170711"/>
                <a:gd name="connsiteX3" fmla="*/ 11875 w 1971304"/>
                <a:gd name="connsiteY3" fmla="*/ 0 h 3170711"/>
              </a:gdLst>
              <a:ahLst/>
              <a:cxnLst>
                <a:cxn ang="0">
                  <a:pos x="connsiteX0" y="connsiteY0"/>
                </a:cxn>
                <a:cxn ang="0">
                  <a:pos x="connsiteX1" y="connsiteY1"/>
                </a:cxn>
                <a:cxn ang="0">
                  <a:pos x="connsiteX2" y="connsiteY2"/>
                </a:cxn>
                <a:cxn ang="0">
                  <a:pos x="connsiteX3" y="connsiteY3"/>
                </a:cxn>
              </a:cxnLst>
              <a:rect l="l" t="t" r="r" b="b"/>
              <a:pathLst>
                <a:path w="1971304" h="3170711">
                  <a:moveTo>
                    <a:pt x="11875" y="0"/>
                  </a:moveTo>
                  <a:lnTo>
                    <a:pt x="1971304" y="3170711"/>
                  </a:lnTo>
                  <a:lnTo>
                    <a:pt x="0" y="843148"/>
                  </a:lnTo>
                  <a:lnTo>
                    <a:pt x="11875" y="0"/>
                  </a:lnTo>
                  <a:close/>
                </a:path>
              </a:pathLst>
            </a:cu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s-CO" sz="1350"/>
            </a:p>
          </p:txBody>
        </p:sp>
        <p:sp>
          <p:nvSpPr>
            <p:cNvPr id="20" name="Forma libre 19"/>
            <p:cNvSpPr/>
            <p:nvPr/>
          </p:nvSpPr>
          <p:spPr>
            <a:xfrm flipH="1">
              <a:off x="4014787" y="962660"/>
              <a:ext cx="1983105" cy="3169920"/>
            </a:xfrm>
            <a:custGeom>
              <a:avLst/>
              <a:gdLst>
                <a:gd name="connsiteX0" fmla="*/ 11875 w 1971304"/>
                <a:gd name="connsiteY0" fmla="*/ 0 h 3170711"/>
                <a:gd name="connsiteX1" fmla="*/ 1971304 w 1971304"/>
                <a:gd name="connsiteY1" fmla="*/ 3170711 h 3170711"/>
                <a:gd name="connsiteX2" fmla="*/ 0 w 1971304"/>
                <a:gd name="connsiteY2" fmla="*/ 843148 h 3170711"/>
                <a:gd name="connsiteX3" fmla="*/ 11875 w 1971304"/>
                <a:gd name="connsiteY3" fmla="*/ 0 h 3170711"/>
              </a:gdLst>
              <a:ahLst/>
              <a:cxnLst>
                <a:cxn ang="0">
                  <a:pos x="connsiteX0" y="connsiteY0"/>
                </a:cxn>
                <a:cxn ang="0">
                  <a:pos x="connsiteX1" y="connsiteY1"/>
                </a:cxn>
                <a:cxn ang="0">
                  <a:pos x="connsiteX2" y="connsiteY2"/>
                </a:cxn>
                <a:cxn ang="0">
                  <a:pos x="connsiteX3" y="connsiteY3"/>
                </a:cxn>
              </a:cxnLst>
              <a:rect l="l" t="t" r="r" b="b"/>
              <a:pathLst>
                <a:path w="1971304" h="3170711">
                  <a:moveTo>
                    <a:pt x="11875" y="0"/>
                  </a:moveTo>
                  <a:lnTo>
                    <a:pt x="1971304" y="3170711"/>
                  </a:lnTo>
                  <a:lnTo>
                    <a:pt x="0" y="843148"/>
                  </a:lnTo>
                  <a:lnTo>
                    <a:pt x="11875" y="0"/>
                  </a:lnTo>
                  <a:close/>
                </a:path>
              </a:pathLst>
            </a:cu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s-CO" sz="1350"/>
            </a:p>
          </p:txBody>
        </p:sp>
      </p:grpSp>
      <p:sp>
        <p:nvSpPr>
          <p:cNvPr id="21" name="Rectángulo 20"/>
          <p:cNvSpPr/>
          <p:nvPr/>
        </p:nvSpPr>
        <p:spPr>
          <a:xfrm>
            <a:off x="1103564" y="1458964"/>
            <a:ext cx="2732616" cy="882678"/>
          </a:xfrm>
          <a:prstGeom prst="rect">
            <a:avLst/>
          </a:prstGeom>
        </p:spPr>
        <p:txBody>
          <a:bodyPr wrap="square">
            <a:spAutoFit/>
          </a:bodyPr>
          <a:lstStyle/>
          <a:p>
            <a:pPr algn="ctr">
              <a:lnSpc>
                <a:spcPct val="107000"/>
              </a:lnSpc>
            </a:pPr>
            <a:r>
              <a:rPr lang="es-CO" sz="2400" b="1" dirty="0">
                <a:ln w="9525" cap="flat" cmpd="sng" algn="ctr">
                  <a:solidFill>
                    <a:srgbClr val="FFFFFF"/>
                  </a:solidFill>
                  <a:prstDash val="solid"/>
                  <a:round/>
                </a:ln>
                <a:solidFill>
                  <a:srgbClr val="000000"/>
                </a:solidFill>
                <a:effectLst>
                  <a:outerShdw blurRad="38100" dist="38100" dir="2700000" algn="tl">
                    <a:srgbClr val="000000">
                      <a:alpha val="43137"/>
                    </a:srgbClr>
                  </a:outerShdw>
                </a:effectLst>
                <a:latin typeface="Eras Bold ITC" panose="020B0907030504020204" pitchFamily="34" charset="0"/>
                <a:ea typeface="Calibri" panose="020F0502020204030204" pitchFamily="34" charset="0"/>
                <a:cs typeface="Times New Roman" panose="02020603050405020304" pitchFamily="18" charset="0"/>
              </a:rPr>
              <a:t>PETRODATOS COLOMBIA</a:t>
            </a:r>
            <a:endParaRPr lang="es-CO"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3906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Resultado de imagen para hotwell pulsed neutron neutron"/>
          <p:cNvPicPr>
            <a:picLocks noChangeAspect="1" noChangeArrowheads="1"/>
          </p:cNvPicPr>
          <p:nvPr/>
        </p:nvPicPr>
        <p:blipFill rotWithShape="1">
          <a:blip r:embed="rId2">
            <a:clrChange>
              <a:clrFrom>
                <a:srgbClr val="55EE8B"/>
              </a:clrFrom>
              <a:clrTo>
                <a:srgbClr val="55EE8B">
                  <a:alpha val="0"/>
                </a:srgbClr>
              </a:clrTo>
            </a:clrChange>
            <a:duotone>
              <a:schemeClr val="bg2">
                <a:shade val="45000"/>
                <a:satMod val="135000"/>
              </a:schemeClr>
              <a:prstClr val="white"/>
            </a:duotone>
            <a:extLst>
              <a:ext uri="{BEBA8EAE-BF5A-486C-A8C5-ECC9F3942E4B}">
                <a14:imgProps xmlns:a14="http://schemas.microsoft.com/office/drawing/2010/main">
                  <a14:imgLayer r:embed="rId3">
                    <a14:imgEffect>
                      <a14:sharpenSoften amount="-25000"/>
                    </a14:imgEffect>
                    <a14:imgEffect>
                      <a14:colorTemperature colorTemp="47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l="27205" t="67492" r="31719" b="15161"/>
          <a:stretch/>
        </p:blipFill>
        <p:spPr bwMode="auto">
          <a:xfrm>
            <a:off x="1760969" y="0"/>
            <a:ext cx="7383031" cy="6002503"/>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4995287" y="1052357"/>
            <a:ext cx="3494448" cy="5239896"/>
          </a:xfrm>
          <a:prstGeom prst="rect">
            <a:avLst/>
          </a:prstGeom>
          <a:noFill/>
        </p:spPr>
        <p:txBody>
          <a:bodyPr wrap="square" rtlCol="0">
            <a:spAutoFit/>
          </a:bodyPr>
          <a:lstStyle/>
          <a:p>
            <a:pPr algn="just"/>
            <a:endParaRPr lang="es-CO" sz="1350" b="1" dirty="0"/>
          </a:p>
          <a:p>
            <a:pPr algn="just"/>
            <a:r>
              <a:rPr lang="es-CO" sz="1200" dirty="0">
                <a:latin typeface="Arial Black" panose="020B0A04020102020204" pitchFamily="34" charset="0"/>
                <a:ea typeface="+mj-ea"/>
                <a:cs typeface="+mj-cs"/>
              </a:rPr>
              <a:t>NUESTRO OBJETIVO</a:t>
            </a:r>
            <a:endParaRPr lang="es-CO" sz="1350" b="1" dirty="0"/>
          </a:p>
          <a:p>
            <a:pPr algn="just"/>
            <a:r>
              <a:rPr lang="es-CO" sz="1350" dirty="0">
                <a:latin typeface="Arial" panose="020B0604020202020204" pitchFamily="34" charset="0"/>
                <a:cs typeface="Arial" panose="020B0604020202020204" pitchFamily="34" charset="0"/>
              </a:rPr>
              <a:t>Brindar soluciones integrales basados en la excelencia operacional, alta tecnología y compromiso ambiental  </a:t>
            </a:r>
          </a:p>
          <a:p>
            <a:r>
              <a:rPr lang="es-CO" sz="1350" b="1" dirty="0"/>
              <a:t>      	</a:t>
            </a:r>
          </a:p>
          <a:p>
            <a:pPr algn="just"/>
            <a:r>
              <a:rPr lang="es-CO" sz="1200" dirty="0">
                <a:latin typeface="Arial Black" panose="020B0A04020102020204" pitchFamily="34" charset="0"/>
                <a:ea typeface="+mj-ea"/>
                <a:cs typeface="+mj-cs"/>
              </a:rPr>
              <a:t>NUESTRA FILOSOFIA</a:t>
            </a:r>
            <a:r>
              <a:rPr lang="es-CO" sz="1350" b="1" dirty="0"/>
              <a:t>:</a:t>
            </a:r>
          </a:p>
          <a:p>
            <a:pPr algn="just"/>
            <a:r>
              <a:rPr lang="es-CO" sz="1350" dirty="0">
                <a:latin typeface="Arial" panose="020B0604020202020204" pitchFamily="34" charset="0"/>
                <a:cs typeface="Arial" panose="020B0604020202020204" pitchFamily="34" charset="0"/>
              </a:rPr>
              <a:t>Competitividad en costos operativos y soluciones practicas que satisfagan las necesidades de nuestros clientes y maximicen sus recursos. </a:t>
            </a:r>
          </a:p>
          <a:p>
            <a:endParaRPr lang="es-CO" sz="1350" b="1" dirty="0"/>
          </a:p>
          <a:p>
            <a:pPr algn="just"/>
            <a:r>
              <a:rPr lang="es-CO" sz="1200" dirty="0">
                <a:latin typeface="Arial Black" panose="020B0A04020102020204" pitchFamily="34" charset="0"/>
                <a:ea typeface="+mj-ea"/>
                <a:cs typeface="+mj-cs"/>
              </a:rPr>
              <a:t>NUESTROS RECURSOS</a:t>
            </a:r>
          </a:p>
          <a:p>
            <a:pPr algn="just"/>
            <a:r>
              <a:rPr lang="es-CO" sz="1350" dirty="0">
                <a:latin typeface="Arial" panose="020B0604020202020204" pitchFamily="34" charset="0"/>
                <a:cs typeface="Arial" panose="020B0604020202020204" pitchFamily="34" charset="0"/>
              </a:rPr>
              <a:t>La mejor tecnología y personal comprometido con altos estándares de calidad.</a:t>
            </a:r>
          </a:p>
          <a:p>
            <a:pPr algn="just"/>
            <a:endParaRPr lang="es-CO" sz="1350" dirty="0">
              <a:latin typeface="Arial" panose="020B0604020202020204" pitchFamily="34" charset="0"/>
              <a:cs typeface="Arial" panose="020B0604020202020204" pitchFamily="34" charset="0"/>
            </a:endParaRPr>
          </a:p>
          <a:p>
            <a:pPr algn="just"/>
            <a:r>
              <a:rPr lang="es-CO" sz="1350" dirty="0">
                <a:latin typeface="Arial" panose="020B0604020202020204" pitchFamily="34" charset="0"/>
                <a:cs typeface="Arial" panose="020B0604020202020204" pitchFamily="34" charset="0"/>
              </a:rPr>
              <a:t>Somos los representantes exclusivos para el país de la tecnología de </a:t>
            </a:r>
            <a:r>
              <a:rPr lang="es-CO" sz="1350" b="1" dirty="0">
                <a:latin typeface="Arial" panose="020B0604020202020204" pitchFamily="34" charset="0"/>
                <a:cs typeface="Arial" panose="020B0604020202020204" pitchFamily="34" charset="0"/>
              </a:rPr>
              <a:t>HOTWELL US </a:t>
            </a:r>
            <a:r>
              <a:rPr lang="es-CO" sz="1350" dirty="0">
                <a:latin typeface="Arial" panose="020B0604020202020204" pitchFamily="34" charset="0"/>
                <a:cs typeface="Arial" panose="020B0604020202020204" pitchFamily="34" charset="0"/>
              </a:rPr>
              <a:t>contando con todo el soporte técnico y operacional de la marca</a:t>
            </a:r>
          </a:p>
          <a:p>
            <a:pPr algn="just"/>
            <a:endParaRPr lang="es-CO" sz="1350" dirty="0">
              <a:latin typeface="Arial" panose="020B0604020202020204" pitchFamily="34" charset="0"/>
              <a:cs typeface="Arial" panose="020B0604020202020204" pitchFamily="34" charset="0"/>
            </a:endParaRPr>
          </a:p>
          <a:p>
            <a:pPr algn="just"/>
            <a:endParaRPr lang="es-CO" sz="1350" dirty="0">
              <a:latin typeface="Arial" panose="020B0604020202020204" pitchFamily="34" charset="0"/>
              <a:cs typeface="Arial" panose="020B0604020202020204" pitchFamily="34" charset="0"/>
            </a:endParaRPr>
          </a:p>
          <a:p>
            <a:endParaRPr lang="es-CO" sz="1350" b="1" dirty="0"/>
          </a:p>
          <a:p>
            <a:endParaRPr lang="es-CO" sz="1350" dirty="0"/>
          </a:p>
        </p:txBody>
      </p:sp>
      <p:sp>
        <p:nvSpPr>
          <p:cNvPr id="6" name="CuadroTexto 5"/>
          <p:cNvSpPr txBox="1"/>
          <p:nvPr/>
        </p:nvSpPr>
        <p:spPr>
          <a:xfrm>
            <a:off x="805592" y="2522140"/>
            <a:ext cx="3494448" cy="4408899"/>
          </a:xfrm>
          <a:prstGeom prst="rect">
            <a:avLst/>
          </a:prstGeom>
          <a:noFill/>
        </p:spPr>
        <p:txBody>
          <a:bodyPr wrap="square" rtlCol="0">
            <a:spAutoFit/>
          </a:bodyPr>
          <a:lstStyle/>
          <a:p>
            <a:pPr algn="just"/>
            <a:endParaRPr lang="es-CO" sz="1350" b="1" dirty="0"/>
          </a:p>
          <a:p>
            <a:pPr algn="just"/>
            <a:r>
              <a:rPr lang="es-CO" sz="1200" dirty="0">
                <a:latin typeface="Arial Black" panose="020B0A04020102020204" pitchFamily="34" charset="0"/>
                <a:ea typeface="+mj-ea"/>
                <a:cs typeface="+mj-cs"/>
              </a:rPr>
              <a:t>MISION</a:t>
            </a:r>
            <a:endParaRPr lang="es-CO" sz="1350" b="1" dirty="0"/>
          </a:p>
          <a:p>
            <a:pPr algn="just"/>
            <a:r>
              <a:rPr lang="es-CO" sz="1350" dirty="0">
                <a:latin typeface="Arial" panose="020B0604020202020204" pitchFamily="34" charset="0"/>
                <a:cs typeface="Arial" panose="020B0604020202020204" pitchFamily="34" charset="0"/>
              </a:rPr>
              <a:t>Brindar soluciones especializadas con tecnología de vanguardia para maximizar la producción de nuestros clientes aplicando experiencia y conocimiento tecnológico de la mano de los mas altos estándares en salud, seguridad, ambiente y calidad que le sean aplicables a nuestra actividad.</a:t>
            </a:r>
          </a:p>
          <a:p>
            <a:r>
              <a:rPr lang="es-CO" sz="1350" b="1" dirty="0"/>
              <a:t>      	</a:t>
            </a:r>
          </a:p>
          <a:p>
            <a:pPr algn="just"/>
            <a:r>
              <a:rPr lang="es-CO" sz="1200" dirty="0">
                <a:latin typeface="Arial Black" panose="020B0A04020102020204" pitchFamily="34" charset="0"/>
                <a:ea typeface="+mj-ea"/>
                <a:cs typeface="+mj-cs"/>
              </a:rPr>
              <a:t>VISION</a:t>
            </a:r>
            <a:endParaRPr lang="es-CO" sz="1350" b="1" dirty="0"/>
          </a:p>
          <a:p>
            <a:pPr algn="just"/>
            <a:r>
              <a:rPr lang="es-CO" sz="1350" dirty="0">
                <a:latin typeface="Arial" panose="020B0604020202020204" pitchFamily="34" charset="0"/>
                <a:cs typeface="Arial" panose="020B0604020202020204" pitchFamily="34" charset="0"/>
              </a:rPr>
              <a:t>Ser la compañía preferida a nivel nacional ofreciendo la mejor tecnología en servicios wireline con ahorro en costos operativos para nuestros clientes aportando así al desarrollo de la industria petrolera</a:t>
            </a:r>
          </a:p>
          <a:p>
            <a:endParaRPr lang="es-CO" sz="1350" b="1" dirty="0"/>
          </a:p>
          <a:p>
            <a:pPr algn="just"/>
            <a:endParaRPr lang="es-CO" sz="1350" dirty="0">
              <a:latin typeface="Arial" panose="020B0604020202020204" pitchFamily="34" charset="0"/>
              <a:cs typeface="Arial" panose="020B0604020202020204" pitchFamily="34" charset="0"/>
            </a:endParaRPr>
          </a:p>
          <a:p>
            <a:endParaRPr lang="es-CO" sz="1350" b="1" dirty="0"/>
          </a:p>
          <a:p>
            <a:endParaRPr lang="es-CO" sz="1350" dirty="0"/>
          </a:p>
        </p:txBody>
      </p:sp>
      <p:grpSp>
        <p:nvGrpSpPr>
          <p:cNvPr id="5" name="Grupo 4"/>
          <p:cNvGrpSpPr/>
          <p:nvPr/>
        </p:nvGrpSpPr>
        <p:grpSpPr>
          <a:xfrm>
            <a:off x="384917" y="1390066"/>
            <a:ext cx="896286" cy="812654"/>
            <a:chOff x="3414077" y="962660"/>
            <a:chExt cx="5363845" cy="4932680"/>
          </a:xfrm>
        </p:grpSpPr>
        <p:sp>
          <p:nvSpPr>
            <p:cNvPr id="8" name="Forma libre 7"/>
            <p:cNvSpPr/>
            <p:nvPr/>
          </p:nvSpPr>
          <p:spPr>
            <a:xfrm>
              <a:off x="6225222" y="4100830"/>
              <a:ext cx="2552700" cy="1780540"/>
            </a:xfrm>
            <a:custGeom>
              <a:avLst/>
              <a:gdLst>
                <a:gd name="connsiteX0" fmla="*/ 0 w 2553195"/>
                <a:gd name="connsiteY0" fmla="*/ 0 h 1781299"/>
                <a:gd name="connsiteX1" fmla="*/ 2553195 w 2553195"/>
                <a:gd name="connsiteY1" fmla="*/ 1175657 h 1781299"/>
                <a:gd name="connsiteX2" fmla="*/ 0 w 2553195"/>
                <a:gd name="connsiteY2" fmla="*/ 1781299 h 1781299"/>
                <a:gd name="connsiteX3" fmla="*/ 0 w 2553195"/>
                <a:gd name="connsiteY3" fmla="*/ 0 h 1781299"/>
              </a:gdLst>
              <a:ahLst/>
              <a:cxnLst>
                <a:cxn ang="0">
                  <a:pos x="connsiteX0" y="connsiteY0"/>
                </a:cxn>
                <a:cxn ang="0">
                  <a:pos x="connsiteX1" y="connsiteY1"/>
                </a:cxn>
                <a:cxn ang="0">
                  <a:pos x="connsiteX2" y="connsiteY2"/>
                </a:cxn>
                <a:cxn ang="0">
                  <a:pos x="connsiteX3" y="connsiteY3"/>
                </a:cxn>
              </a:cxnLst>
              <a:rect l="l" t="t" r="r" b="b"/>
              <a:pathLst>
                <a:path w="2553195" h="1781299">
                  <a:moveTo>
                    <a:pt x="0" y="0"/>
                  </a:moveTo>
                  <a:lnTo>
                    <a:pt x="2553195" y="1175657"/>
                  </a:lnTo>
                  <a:lnTo>
                    <a:pt x="0" y="1781299"/>
                  </a:lnTo>
                  <a:lnTo>
                    <a:pt x="0" y="0"/>
                  </a:lnTo>
                  <a:close/>
                </a:path>
              </a:pathLst>
            </a:cu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s-CO" sz="1350"/>
            </a:p>
          </p:txBody>
        </p:sp>
        <p:sp>
          <p:nvSpPr>
            <p:cNvPr id="9" name="Forma libre 8"/>
            <p:cNvSpPr/>
            <p:nvPr/>
          </p:nvSpPr>
          <p:spPr>
            <a:xfrm flipH="1">
              <a:off x="3414077" y="4114800"/>
              <a:ext cx="2564765" cy="1780540"/>
            </a:xfrm>
            <a:custGeom>
              <a:avLst/>
              <a:gdLst>
                <a:gd name="connsiteX0" fmla="*/ 0 w 2553195"/>
                <a:gd name="connsiteY0" fmla="*/ 0 h 1781299"/>
                <a:gd name="connsiteX1" fmla="*/ 2553195 w 2553195"/>
                <a:gd name="connsiteY1" fmla="*/ 1175657 h 1781299"/>
                <a:gd name="connsiteX2" fmla="*/ 0 w 2553195"/>
                <a:gd name="connsiteY2" fmla="*/ 1781299 h 1781299"/>
                <a:gd name="connsiteX3" fmla="*/ 0 w 2553195"/>
                <a:gd name="connsiteY3" fmla="*/ 0 h 1781299"/>
              </a:gdLst>
              <a:ahLst/>
              <a:cxnLst>
                <a:cxn ang="0">
                  <a:pos x="connsiteX0" y="connsiteY0"/>
                </a:cxn>
                <a:cxn ang="0">
                  <a:pos x="connsiteX1" y="connsiteY1"/>
                </a:cxn>
                <a:cxn ang="0">
                  <a:pos x="connsiteX2" y="connsiteY2"/>
                </a:cxn>
                <a:cxn ang="0">
                  <a:pos x="connsiteX3" y="connsiteY3"/>
                </a:cxn>
              </a:cxnLst>
              <a:rect l="l" t="t" r="r" b="b"/>
              <a:pathLst>
                <a:path w="2553195" h="1781299">
                  <a:moveTo>
                    <a:pt x="0" y="0"/>
                  </a:moveTo>
                  <a:lnTo>
                    <a:pt x="2553195" y="1175657"/>
                  </a:lnTo>
                  <a:lnTo>
                    <a:pt x="0" y="1781299"/>
                  </a:lnTo>
                  <a:lnTo>
                    <a:pt x="0" y="0"/>
                  </a:lnTo>
                  <a:close/>
                </a:path>
              </a:pathLst>
            </a:cu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s-CO" sz="1350"/>
            </a:p>
          </p:txBody>
        </p:sp>
        <p:sp>
          <p:nvSpPr>
            <p:cNvPr id="10" name="Forma libre 9"/>
            <p:cNvSpPr/>
            <p:nvPr/>
          </p:nvSpPr>
          <p:spPr>
            <a:xfrm>
              <a:off x="6211887" y="2640965"/>
              <a:ext cx="2541270" cy="2421890"/>
            </a:xfrm>
            <a:custGeom>
              <a:avLst/>
              <a:gdLst>
                <a:gd name="connsiteX0" fmla="*/ 0 w 2541320"/>
                <a:gd name="connsiteY0" fmla="*/ 0 h 2422566"/>
                <a:gd name="connsiteX1" fmla="*/ 0 w 2541320"/>
                <a:gd name="connsiteY1" fmla="*/ 522514 h 2422566"/>
                <a:gd name="connsiteX2" fmla="*/ 2541320 w 2541320"/>
                <a:gd name="connsiteY2" fmla="*/ 2422566 h 2422566"/>
                <a:gd name="connsiteX3" fmla="*/ 2042556 w 2541320"/>
                <a:gd name="connsiteY3" fmla="*/ 1638794 h 2422566"/>
                <a:gd name="connsiteX4" fmla="*/ 0 w 2541320"/>
                <a:gd name="connsiteY4" fmla="*/ 0 h 2422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1320" h="2422566">
                  <a:moveTo>
                    <a:pt x="0" y="0"/>
                  </a:moveTo>
                  <a:lnTo>
                    <a:pt x="0" y="522514"/>
                  </a:lnTo>
                  <a:lnTo>
                    <a:pt x="2541320" y="2422566"/>
                  </a:lnTo>
                  <a:lnTo>
                    <a:pt x="2042556" y="1638794"/>
                  </a:lnTo>
                  <a:lnTo>
                    <a:pt x="0" y="0"/>
                  </a:lnTo>
                  <a:close/>
                </a:path>
              </a:pathLst>
            </a:cu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s-CO" sz="1350"/>
            </a:p>
          </p:txBody>
        </p:sp>
        <p:sp>
          <p:nvSpPr>
            <p:cNvPr id="11" name="Forma libre 10"/>
            <p:cNvSpPr/>
            <p:nvPr/>
          </p:nvSpPr>
          <p:spPr>
            <a:xfrm flipH="1">
              <a:off x="3441382" y="2640965"/>
              <a:ext cx="2540635" cy="2421890"/>
            </a:xfrm>
            <a:custGeom>
              <a:avLst/>
              <a:gdLst>
                <a:gd name="connsiteX0" fmla="*/ 0 w 2541320"/>
                <a:gd name="connsiteY0" fmla="*/ 0 h 2422566"/>
                <a:gd name="connsiteX1" fmla="*/ 0 w 2541320"/>
                <a:gd name="connsiteY1" fmla="*/ 522514 h 2422566"/>
                <a:gd name="connsiteX2" fmla="*/ 2541320 w 2541320"/>
                <a:gd name="connsiteY2" fmla="*/ 2422566 h 2422566"/>
                <a:gd name="connsiteX3" fmla="*/ 2042556 w 2541320"/>
                <a:gd name="connsiteY3" fmla="*/ 1638794 h 2422566"/>
                <a:gd name="connsiteX4" fmla="*/ 0 w 2541320"/>
                <a:gd name="connsiteY4" fmla="*/ 0 h 2422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1320" h="2422566">
                  <a:moveTo>
                    <a:pt x="0" y="0"/>
                  </a:moveTo>
                  <a:lnTo>
                    <a:pt x="0" y="522514"/>
                  </a:lnTo>
                  <a:lnTo>
                    <a:pt x="2541320" y="2422566"/>
                  </a:lnTo>
                  <a:lnTo>
                    <a:pt x="2042556" y="1638794"/>
                  </a:lnTo>
                  <a:lnTo>
                    <a:pt x="0" y="0"/>
                  </a:lnTo>
                  <a:close/>
                </a:path>
              </a:pathLst>
            </a:cu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s-CO" sz="1350"/>
            </a:p>
          </p:txBody>
        </p:sp>
        <p:sp>
          <p:nvSpPr>
            <p:cNvPr id="12" name="Forma libre 11"/>
            <p:cNvSpPr/>
            <p:nvPr/>
          </p:nvSpPr>
          <p:spPr>
            <a:xfrm>
              <a:off x="6197917" y="975995"/>
              <a:ext cx="1971040" cy="3169920"/>
            </a:xfrm>
            <a:custGeom>
              <a:avLst/>
              <a:gdLst>
                <a:gd name="connsiteX0" fmla="*/ 11875 w 1971304"/>
                <a:gd name="connsiteY0" fmla="*/ 0 h 3170711"/>
                <a:gd name="connsiteX1" fmla="*/ 1971304 w 1971304"/>
                <a:gd name="connsiteY1" fmla="*/ 3170711 h 3170711"/>
                <a:gd name="connsiteX2" fmla="*/ 0 w 1971304"/>
                <a:gd name="connsiteY2" fmla="*/ 843148 h 3170711"/>
                <a:gd name="connsiteX3" fmla="*/ 11875 w 1971304"/>
                <a:gd name="connsiteY3" fmla="*/ 0 h 3170711"/>
              </a:gdLst>
              <a:ahLst/>
              <a:cxnLst>
                <a:cxn ang="0">
                  <a:pos x="connsiteX0" y="connsiteY0"/>
                </a:cxn>
                <a:cxn ang="0">
                  <a:pos x="connsiteX1" y="connsiteY1"/>
                </a:cxn>
                <a:cxn ang="0">
                  <a:pos x="connsiteX2" y="connsiteY2"/>
                </a:cxn>
                <a:cxn ang="0">
                  <a:pos x="connsiteX3" y="connsiteY3"/>
                </a:cxn>
              </a:cxnLst>
              <a:rect l="l" t="t" r="r" b="b"/>
              <a:pathLst>
                <a:path w="1971304" h="3170711">
                  <a:moveTo>
                    <a:pt x="11875" y="0"/>
                  </a:moveTo>
                  <a:lnTo>
                    <a:pt x="1971304" y="3170711"/>
                  </a:lnTo>
                  <a:lnTo>
                    <a:pt x="0" y="843148"/>
                  </a:lnTo>
                  <a:lnTo>
                    <a:pt x="11875" y="0"/>
                  </a:lnTo>
                  <a:close/>
                </a:path>
              </a:pathLst>
            </a:cu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s-CO" sz="1350"/>
            </a:p>
          </p:txBody>
        </p:sp>
        <p:sp>
          <p:nvSpPr>
            <p:cNvPr id="13" name="Forma libre 12"/>
            <p:cNvSpPr/>
            <p:nvPr/>
          </p:nvSpPr>
          <p:spPr>
            <a:xfrm flipH="1">
              <a:off x="4014787" y="962660"/>
              <a:ext cx="1983105" cy="3169920"/>
            </a:xfrm>
            <a:custGeom>
              <a:avLst/>
              <a:gdLst>
                <a:gd name="connsiteX0" fmla="*/ 11875 w 1971304"/>
                <a:gd name="connsiteY0" fmla="*/ 0 h 3170711"/>
                <a:gd name="connsiteX1" fmla="*/ 1971304 w 1971304"/>
                <a:gd name="connsiteY1" fmla="*/ 3170711 h 3170711"/>
                <a:gd name="connsiteX2" fmla="*/ 0 w 1971304"/>
                <a:gd name="connsiteY2" fmla="*/ 843148 h 3170711"/>
                <a:gd name="connsiteX3" fmla="*/ 11875 w 1971304"/>
                <a:gd name="connsiteY3" fmla="*/ 0 h 3170711"/>
              </a:gdLst>
              <a:ahLst/>
              <a:cxnLst>
                <a:cxn ang="0">
                  <a:pos x="connsiteX0" y="connsiteY0"/>
                </a:cxn>
                <a:cxn ang="0">
                  <a:pos x="connsiteX1" y="connsiteY1"/>
                </a:cxn>
                <a:cxn ang="0">
                  <a:pos x="connsiteX2" y="connsiteY2"/>
                </a:cxn>
                <a:cxn ang="0">
                  <a:pos x="connsiteX3" y="connsiteY3"/>
                </a:cxn>
              </a:cxnLst>
              <a:rect l="l" t="t" r="r" b="b"/>
              <a:pathLst>
                <a:path w="1971304" h="3170711">
                  <a:moveTo>
                    <a:pt x="11875" y="0"/>
                  </a:moveTo>
                  <a:lnTo>
                    <a:pt x="1971304" y="3170711"/>
                  </a:lnTo>
                  <a:lnTo>
                    <a:pt x="0" y="843148"/>
                  </a:lnTo>
                  <a:lnTo>
                    <a:pt x="11875" y="0"/>
                  </a:lnTo>
                  <a:close/>
                </a:path>
              </a:pathLst>
            </a:cu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s-CO" sz="1350"/>
            </a:p>
          </p:txBody>
        </p:sp>
      </p:grpSp>
      <p:sp>
        <p:nvSpPr>
          <p:cNvPr id="14" name="Rectángulo 13"/>
          <p:cNvSpPr/>
          <p:nvPr/>
        </p:nvSpPr>
        <p:spPr>
          <a:xfrm>
            <a:off x="1103564" y="1458963"/>
            <a:ext cx="2732616" cy="882678"/>
          </a:xfrm>
          <a:prstGeom prst="rect">
            <a:avLst/>
          </a:prstGeom>
        </p:spPr>
        <p:txBody>
          <a:bodyPr wrap="square">
            <a:spAutoFit/>
          </a:bodyPr>
          <a:lstStyle/>
          <a:p>
            <a:pPr algn="ctr">
              <a:lnSpc>
                <a:spcPct val="107000"/>
              </a:lnSpc>
            </a:pPr>
            <a:r>
              <a:rPr lang="es-CO" sz="2400" b="1" dirty="0">
                <a:ln w="9525" cap="flat" cmpd="sng" algn="ctr">
                  <a:solidFill>
                    <a:srgbClr val="FFFFFF"/>
                  </a:solidFill>
                  <a:prstDash val="solid"/>
                  <a:round/>
                </a:ln>
                <a:solidFill>
                  <a:srgbClr val="000000"/>
                </a:solidFill>
                <a:effectLst>
                  <a:outerShdw blurRad="38100" dist="38100" dir="2700000" algn="tl">
                    <a:srgbClr val="000000">
                      <a:alpha val="43137"/>
                    </a:srgbClr>
                  </a:outerShdw>
                </a:effectLst>
                <a:latin typeface="Eras Bold ITC" panose="020B0907030504020204" pitchFamily="34" charset="0"/>
                <a:ea typeface="Calibri" panose="020F0502020204030204" pitchFamily="34" charset="0"/>
                <a:cs typeface="Times New Roman" panose="02020603050405020304" pitchFamily="18" charset="0"/>
              </a:rPr>
              <a:t>PETRODATOS COLOMBIA</a:t>
            </a:r>
            <a:endParaRPr lang="es-CO"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0942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hotwell.at/images/stories/flexicontent/m_emds_log_2.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939138" y="0"/>
            <a:ext cx="7203181" cy="5839781"/>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555947" y="3243073"/>
            <a:ext cx="7886700" cy="2163197"/>
          </a:xfrm>
        </p:spPr>
        <p:txBody>
          <a:bodyPr>
            <a:normAutofit/>
          </a:bodyPr>
          <a:lstStyle/>
          <a:p>
            <a:pPr marL="0" indent="0" algn="just">
              <a:buNone/>
            </a:pPr>
            <a:r>
              <a:rPr lang="es-CO" sz="1500" dirty="0">
                <a:latin typeface="Arial Black" panose="020B0A04020102020204" pitchFamily="34" charset="0"/>
                <a:ea typeface="+mj-ea"/>
                <a:cs typeface="+mj-cs"/>
              </a:rPr>
              <a:t>PNN </a:t>
            </a:r>
            <a:r>
              <a:rPr lang="es-CO" sz="1500" dirty="0">
                <a:latin typeface="Arial" panose="020B0604020202020204" pitchFamily="34" charset="0"/>
                <a:ea typeface="+mj-ea"/>
                <a:cs typeface="Arial" panose="020B0604020202020204" pitchFamily="34" charset="0"/>
              </a:rPr>
              <a:t>Pulsed Neutron </a:t>
            </a:r>
            <a:r>
              <a:rPr lang="es-CO" sz="1500" dirty="0" err="1">
                <a:latin typeface="Arial" panose="020B0604020202020204" pitchFamily="34" charset="0"/>
                <a:ea typeface="+mj-ea"/>
                <a:cs typeface="Arial" panose="020B0604020202020204" pitchFamily="34" charset="0"/>
              </a:rPr>
              <a:t>Neutron</a:t>
            </a:r>
            <a:r>
              <a:rPr lang="es-CO" sz="1500" dirty="0">
                <a:latin typeface="Arial" panose="020B0604020202020204" pitchFamily="34" charset="0"/>
                <a:ea typeface="+mj-ea"/>
                <a:cs typeface="Arial" panose="020B0604020202020204" pitchFamily="34" charset="0"/>
              </a:rPr>
              <a:t>,  Minitron Licencia registro </a:t>
            </a:r>
            <a:r>
              <a:rPr lang="es-CO" sz="1500" b="1" dirty="0">
                <a:latin typeface="Arial" panose="020B0604020202020204" pitchFamily="34" charset="0"/>
                <a:cs typeface="Arial" panose="020B0604020202020204" pitchFamily="34" charset="0"/>
              </a:rPr>
              <a:t>REG-0031 </a:t>
            </a:r>
          </a:p>
          <a:p>
            <a:pPr marL="0" indent="0" algn="just">
              <a:buNone/>
            </a:pPr>
            <a:r>
              <a:rPr lang="es-CO" sz="1500" dirty="0">
                <a:latin typeface="Arial Black" panose="020B0A04020102020204" pitchFamily="34" charset="0"/>
                <a:ea typeface="+mj-ea"/>
                <a:cs typeface="+mj-cs"/>
              </a:rPr>
              <a:t>ODT-MP</a:t>
            </a:r>
            <a:r>
              <a:rPr lang="es-CO" sz="1500" dirty="0">
                <a:latin typeface="Arial" panose="020B0604020202020204" pitchFamily="34" charset="0"/>
                <a:ea typeface="+mj-ea"/>
                <a:cs typeface="Arial" panose="020B0604020202020204" pitchFamily="34" charset="0"/>
              </a:rPr>
              <a:t> Omnidirectional Defectoscope Tool </a:t>
            </a:r>
            <a:r>
              <a:rPr lang="es-CO" sz="1500" dirty="0" err="1">
                <a:latin typeface="Arial" panose="020B0604020202020204" pitchFamily="34" charset="0"/>
                <a:ea typeface="+mj-ea"/>
                <a:cs typeface="Arial" panose="020B0604020202020204" pitchFamily="34" charset="0"/>
              </a:rPr>
              <a:t>Multi</a:t>
            </a:r>
            <a:r>
              <a:rPr lang="es-CO" sz="1500" dirty="0">
                <a:latin typeface="Arial" panose="020B0604020202020204" pitchFamily="34" charset="0"/>
                <a:ea typeface="+mj-ea"/>
                <a:cs typeface="Arial" panose="020B0604020202020204" pitchFamily="34" charset="0"/>
              </a:rPr>
              <a:t> Pipe  </a:t>
            </a:r>
          </a:p>
          <a:p>
            <a:pPr marL="0" indent="0" algn="just">
              <a:buNone/>
            </a:pPr>
            <a:r>
              <a:rPr lang="es-CO" sz="1500" dirty="0">
                <a:latin typeface="Arial Black" panose="020B0A04020102020204" pitchFamily="34" charset="0"/>
                <a:ea typeface="+mj-ea"/>
                <a:cs typeface="+mj-cs"/>
              </a:rPr>
              <a:t>MFC 24-40 </a:t>
            </a:r>
            <a:r>
              <a:rPr lang="es-CO" sz="1500" dirty="0" err="1">
                <a:latin typeface="Arial" panose="020B0604020202020204" pitchFamily="34" charset="0"/>
                <a:ea typeface="+mj-ea"/>
                <a:cs typeface="Arial" panose="020B0604020202020204" pitchFamily="34" charset="0"/>
              </a:rPr>
              <a:t>Multi</a:t>
            </a:r>
            <a:r>
              <a:rPr lang="es-CO" sz="1500" dirty="0">
                <a:latin typeface="Arial" panose="020B0604020202020204" pitchFamily="34" charset="0"/>
                <a:ea typeface="+mj-ea"/>
                <a:cs typeface="Arial" panose="020B0604020202020204" pitchFamily="34" charset="0"/>
              </a:rPr>
              <a:t> </a:t>
            </a:r>
            <a:r>
              <a:rPr lang="es-CO" sz="1500" dirty="0" err="1">
                <a:latin typeface="Arial" panose="020B0604020202020204" pitchFamily="34" charset="0"/>
                <a:ea typeface="+mj-ea"/>
                <a:cs typeface="Arial" panose="020B0604020202020204" pitchFamily="34" charset="0"/>
              </a:rPr>
              <a:t>Finger</a:t>
            </a:r>
            <a:r>
              <a:rPr lang="es-CO" sz="1500" dirty="0">
                <a:latin typeface="Arial" panose="020B0604020202020204" pitchFamily="34" charset="0"/>
                <a:ea typeface="+mj-ea"/>
                <a:cs typeface="Arial" panose="020B0604020202020204" pitchFamily="34" charset="0"/>
              </a:rPr>
              <a:t> Caliper</a:t>
            </a:r>
          </a:p>
          <a:p>
            <a:pPr marL="0" indent="0" algn="just">
              <a:buNone/>
            </a:pPr>
            <a:r>
              <a:rPr lang="es-CO" sz="1500" dirty="0">
                <a:latin typeface="Arial Black" panose="020B0A04020102020204" pitchFamily="34" charset="0"/>
              </a:rPr>
              <a:t>AFT</a:t>
            </a:r>
            <a:r>
              <a:rPr lang="es-CO" sz="1500" dirty="0">
                <a:latin typeface="Arial" panose="020B0604020202020204" pitchFamily="34" charset="0"/>
                <a:cs typeface="Arial" panose="020B0604020202020204" pitchFamily="34" charset="0"/>
              </a:rPr>
              <a:t> Activation Flow Tool</a:t>
            </a:r>
          </a:p>
          <a:p>
            <a:pPr marL="0" indent="0" algn="just">
              <a:buNone/>
            </a:pPr>
            <a:r>
              <a:rPr lang="es-CO" sz="1500" dirty="0">
                <a:latin typeface="Arial Black" panose="020B0A04020102020204" pitchFamily="34" charset="0"/>
                <a:ea typeface="+mj-ea"/>
                <a:cs typeface="+mj-cs"/>
              </a:rPr>
              <a:t>RBT</a:t>
            </a:r>
            <a:r>
              <a:rPr lang="es-CO" sz="1500" dirty="0">
                <a:latin typeface="Arial" panose="020B0604020202020204" pitchFamily="34" charset="0"/>
                <a:ea typeface="+mj-ea"/>
                <a:cs typeface="Arial" panose="020B0604020202020204" pitchFamily="34" charset="0"/>
              </a:rPr>
              <a:t> Radial Bond Tool </a:t>
            </a:r>
          </a:p>
          <a:p>
            <a:pPr marL="0" indent="0" algn="just">
              <a:buNone/>
            </a:pPr>
            <a:r>
              <a:rPr lang="es-CO" sz="1500" dirty="0">
                <a:latin typeface="Arial Black" panose="020B0A04020102020204" pitchFamily="34" charset="0"/>
                <a:ea typeface="+mj-ea"/>
                <a:cs typeface="+mj-cs"/>
              </a:rPr>
              <a:t>PLT</a:t>
            </a:r>
            <a:r>
              <a:rPr lang="es-CO" sz="1500" dirty="0">
                <a:latin typeface="Arial" panose="020B0604020202020204" pitchFamily="34" charset="0"/>
                <a:ea typeface="+mj-ea"/>
                <a:cs typeface="Arial" panose="020B0604020202020204" pitchFamily="34" charset="0"/>
              </a:rPr>
              <a:t> Production Logging Tool</a:t>
            </a:r>
          </a:p>
        </p:txBody>
      </p:sp>
      <p:sp>
        <p:nvSpPr>
          <p:cNvPr id="4" name="CuadroTexto 3"/>
          <p:cNvSpPr txBox="1"/>
          <p:nvPr/>
        </p:nvSpPr>
        <p:spPr>
          <a:xfrm>
            <a:off x="384916" y="2619829"/>
            <a:ext cx="4280366" cy="369332"/>
          </a:xfrm>
          <a:prstGeom prst="rect">
            <a:avLst/>
          </a:prstGeom>
          <a:noFill/>
        </p:spPr>
        <p:txBody>
          <a:bodyPr wrap="square" rtlCol="0">
            <a:spAutoFit/>
          </a:bodyPr>
          <a:lstStyle/>
          <a:p>
            <a:r>
              <a:rPr lang="es-CO" dirty="0">
                <a:latin typeface="Arial Black" panose="020B0A04020102020204" pitchFamily="34" charset="0"/>
              </a:rPr>
              <a:t>SERVICIOS</a:t>
            </a:r>
          </a:p>
        </p:txBody>
      </p:sp>
      <p:grpSp>
        <p:nvGrpSpPr>
          <p:cNvPr id="6" name="Grupo 5"/>
          <p:cNvGrpSpPr/>
          <p:nvPr/>
        </p:nvGrpSpPr>
        <p:grpSpPr>
          <a:xfrm>
            <a:off x="384917" y="1390066"/>
            <a:ext cx="896286" cy="812654"/>
            <a:chOff x="3414077" y="962660"/>
            <a:chExt cx="5363845" cy="4932680"/>
          </a:xfrm>
        </p:grpSpPr>
        <p:sp>
          <p:nvSpPr>
            <p:cNvPr id="7" name="Forma libre 6"/>
            <p:cNvSpPr/>
            <p:nvPr/>
          </p:nvSpPr>
          <p:spPr>
            <a:xfrm>
              <a:off x="6225222" y="4100830"/>
              <a:ext cx="2552700" cy="1780540"/>
            </a:xfrm>
            <a:custGeom>
              <a:avLst/>
              <a:gdLst>
                <a:gd name="connsiteX0" fmla="*/ 0 w 2553195"/>
                <a:gd name="connsiteY0" fmla="*/ 0 h 1781299"/>
                <a:gd name="connsiteX1" fmla="*/ 2553195 w 2553195"/>
                <a:gd name="connsiteY1" fmla="*/ 1175657 h 1781299"/>
                <a:gd name="connsiteX2" fmla="*/ 0 w 2553195"/>
                <a:gd name="connsiteY2" fmla="*/ 1781299 h 1781299"/>
                <a:gd name="connsiteX3" fmla="*/ 0 w 2553195"/>
                <a:gd name="connsiteY3" fmla="*/ 0 h 1781299"/>
              </a:gdLst>
              <a:ahLst/>
              <a:cxnLst>
                <a:cxn ang="0">
                  <a:pos x="connsiteX0" y="connsiteY0"/>
                </a:cxn>
                <a:cxn ang="0">
                  <a:pos x="connsiteX1" y="connsiteY1"/>
                </a:cxn>
                <a:cxn ang="0">
                  <a:pos x="connsiteX2" y="connsiteY2"/>
                </a:cxn>
                <a:cxn ang="0">
                  <a:pos x="connsiteX3" y="connsiteY3"/>
                </a:cxn>
              </a:cxnLst>
              <a:rect l="l" t="t" r="r" b="b"/>
              <a:pathLst>
                <a:path w="2553195" h="1781299">
                  <a:moveTo>
                    <a:pt x="0" y="0"/>
                  </a:moveTo>
                  <a:lnTo>
                    <a:pt x="2553195" y="1175657"/>
                  </a:lnTo>
                  <a:lnTo>
                    <a:pt x="0" y="1781299"/>
                  </a:lnTo>
                  <a:lnTo>
                    <a:pt x="0" y="0"/>
                  </a:lnTo>
                  <a:close/>
                </a:path>
              </a:pathLst>
            </a:cu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s-CO" sz="1350"/>
            </a:p>
          </p:txBody>
        </p:sp>
        <p:sp>
          <p:nvSpPr>
            <p:cNvPr id="8" name="Forma libre 7"/>
            <p:cNvSpPr/>
            <p:nvPr/>
          </p:nvSpPr>
          <p:spPr>
            <a:xfrm flipH="1">
              <a:off x="3414077" y="4114800"/>
              <a:ext cx="2564765" cy="1780540"/>
            </a:xfrm>
            <a:custGeom>
              <a:avLst/>
              <a:gdLst>
                <a:gd name="connsiteX0" fmla="*/ 0 w 2553195"/>
                <a:gd name="connsiteY0" fmla="*/ 0 h 1781299"/>
                <a:gd name="connsiteX1" fmla="*/ 2553195 w 2553195"/>
                <a:gd name="connsiteY1" fmla="*/ 1175657 h 1781299"/>
                <a:gd name="connsiteX2" fmla="*/ 0 w 2553195"/>
                <a:gd name="connsiteY2" fmla="*/ 1781299 h 1781299"/>
                <a:gd name="connsiteX3" fmla="*/ 0 w 2553195"/>
                <a:gd name="connsiteY3" fmla="*/ 0 h 1781299"/>
              </a:gdLst>
              <a:ahLst/>
              <a:cxnLst>
                <a:cxn ang="0">
                  <a:pos x="connsiteX0" y="connsiteY0"/>
                </a:cxn>
                <a:cxn ang="0">
                  <a:pos x="connsiteX1" y="connsiteY1"/>
                </a:cxn>
                <a:cxn ang="0">
                  <a:pos x="connsiteX2" y="connsiteY2"/>
                </a:cxn>
                <a:cxn ang="0">
                  <a:pos x="connsiteX3" y="connsiteY3"/>
                </a:cxn>
              </a:cxnLst>
              <a:rect l="l" t="t" r="r" b="b"/>
              <a:pathLst>
                <a:path w="2553195" h="1781299">
                  <a:moveTo>
                    <a:pt x="0" y="0"/>
                  </a:moveTo>
                  <a:lnTo>
                    <a:pt x="2553195" y="1175657"/>
                  </a:lnTo>
                  <a:lnTo>
                    <a:pt x="0" y="1781299"/>
                  </a:lnTo>
                  <a:lnTo>
                    <a:pt x="0" y="0"/>
                  </a:lnTo>
                  <a:close/>
                </a:path>
              </a:pathLst>
            </a:cu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s-CO" sz="1350"/>
            </a:p>
          </p:txBody>
        </p:sp>
        <p:sp>
          <p:nvSpPr>
            <p:cNvPr id="9" name="Forma libre 8"/>
            <p:cNvSpPr/>
            <p:nvPr/>
          </p:nvSpPr>
          <p:spPr>
            <a:xfrm>
              <a:off x="6211887" y="2640965"/>
              <a:ext cx="2541270" cy="2421890"/>
            </a:xfrm>
            <a:custGeom>
              <a:avLst/>
              <a:gdLst>
                <a:gd name="connsiteX0" fmla="*/ 0 w 2541320"/>
                <a:gd name="connsiteY0" fmla="*/ 0 h 2422566"/>
                <a:gd name="connsiteX1" fmla="*/ 0 w 2541320"/>
                <a:gd name="connsiteY1" fmla="*/ 522514 h 2422566"/>
                <a:gd name="connsiteX2" fmla="*/ 2541320 w 2541320"/>
                <a:gd name="connsiteY2" fmla="*/ 2422566 h 2422566"/>
                <a:gd name="connsiteX3" fmla="*/ 2042556 w 2541320"/>
                <a:gd name="connsiteY3" fmla="*/ 1638794 h 2422566"/>
                <a:gd name="connsiteX4" fmla="*/ 0 w 2541320"/>
                <a:gd name="connsiteY4" fmla="*/ 0 h 2422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1320" h="2422566">
                  <a:moveTo>
                    <a:pt x="0" y="0"/>
                  </a:moveTo>
                  <a:lnTo>
                    <a:pt x="0" y="522514"/>
                  </a:lnTo>
                  <a:lnTo>
                    <a:pt x="2541320" y="2422566"/>
                  </a:lnTo>
                  <a:lnTo>
                    <a:pt x="2042556" y="1638794"/>
                  </a:lnTo>
                  <a:lnTo>
                    <a:pt x="0" y="0"/>
                  </a:lnTo>
                  <a:close/>
                </a:path>
              </a:pathLst>
            </a:cu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s-CO" sz="1350"/>
            </a:p>
          </p:txBody>
        </p:sp>
        <p:sp>
          <p:nvSpPr>
            <p:cNvPr id="10" name="Forma libre 9"/>
            <p:cNvSpPr/>
            <p:nvPr/>
          </p:nvSpPr>
          <p:spPr>
            <a:xfrm flipH="1">
              <a:off x="3441382" y="2640965"/>
              <a:ext cx="2540635" cy="2421890"/>
            </a:xfrm>
            <a:custGeom>
              <a:avLst/>
              <a:gdLst>
                <a:gd name="connsiteX0" fmla="*/ 0 w 2541320"/>
                <a:gd name="connsiteY0" fmla="*/ 0 h 2422566"/>
                <a:gd name="connsiteX1" fmla="*/ 0 w 2541320"/>
                <a:gd name="connsiteY1" fmla="*/ 522514 h 2422566"/>
                <a:gd name="connsiteX2" fmla="*/ 2541320 w 2541320"/>
                <a:gd name="connsiteY2" fmla="*/ 2422566 h 2422566"/>
                <a:gd name="connsiteX3" fmla="*/ 2042556 w 2541320"/>
                <a:gd name="connsiteY3" fmla="*/ 1638794 h 2422566"/>
                <a:gd name="connsiteX4" fmla="*/ 0 w 2541320"/>
                <a:gd name="connsiteY4" fmla="*/ 0 h 2422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1320" h="2422566">
                  <a:moveTo>
                    <a:pt x="0" y="0"/>
                  </a:moveTo>
                  <a:lnTo>
                    <a:pt x="0" y="522514"/>
                  </a:lnTo>
                  <a:lnTo>
                    <a:pt x="2541320" y="2422566"/>
                  </a:lnTo>
                  <a:lnTo>
                    <a:pt x="2042556" y="1638794"/>
                  </a:lnTo>
                  <a:lnTo>
                    <a:pt x="0" y="0"/>
                  </a:lnTo>
                  <a:close/>
                </a:path>
              </a:pathLst>
            </a:cu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s-CO" sz="1350"/>
            </a:p>
          </p:txBody>
        </p:sp>
        <p:sp>
          <p:nvSpPr>
            <p:cNvPr id="11" name="Forma libre 10"/>
            <p:cNvSpPr/>
            <p:nvPr/>
          </p:nvSpPr>
          <p:spPr>
            <a:xfrm>
              <a:off x="6197917" y="975995"/>
              <a:ext cx="1971040" cy="3169920"/>
            </a:xfrm>
            <a:custGeom>
              <a:avLst/>
              <a:gdLst>
                <a:gd name="connsiteX0" fmla="*/ 11875 w 1971304"/>
                <a:gd name="connsiteY0" fmla="*/ 0 h 3170711"/>
                <a:gd name="connsiteX1" fmla="*/ 1971304 w 1971304"/>
                <a:gd name="connsiteY1" fmla="*/ 3170711 h 3170711"/>
                <a:gd name="connsiteX2" fmla="*/ 0 w 1971304"/>
                <a:gd name="connsiteY2" fmla="*/ 843148 h 3170711"/>
                <a:gd name="connsiteX3" fmla="*/ 11875 w 1971304"/>
                <a:gd name="connsiteY3" fmla="*/ 0 h 3170711"/>
              </a:gdLst>
              <a:ahLst/>
              <a:cxnLst>
                <a:cxn ang="0">
                  <a:pos x="connsiteX0" y="connsiteY0"/>
                </a:cxn>
                <a:cxn ang="0">
                  <a:pos x="connsiteX1" y="connsiteY1"/>
                </a:cxn>
                <a:cxn ang="0">
                  <a:pos x="connsiteX2" y="connsiteY2"/>
                </a:cxn>
                <a:cxn ang="0">
                  <a:pos x="connsiteX3" y="connsiteY3"/>
                </a:cxn>
              </a:cxnLst>
              <a:rect l="l" t="t" r="r" b="b"/>
              <a:pathLst>
                <a:path w="1971304" h="3170711">
                  <a:moveTo>
                    <a:pt x="11875" y="0"/>
                  </a:moveTo>
                  <a:lnTo>
                    <a:pt x="1971304" y="3170711"/>
                  </a:lnTo>
                  <a:lnTo>
                    <a:pt x="0" y="843148"/>
                  </a:lnTo>
                  <a:lnTo>
                    <a:pt x="11875" y="0"/>
                  </a:lnTo>
                  <a:close/>
                </a:path>
              </a:pathLst>
            </a:cu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s-CO" sz="1350"/>
            </a:p>
          </p:txBody>
        </p:sp>
        <p:sp>
          <p:nvSpPr>
            <p:cNvPr id="12" name="Forma libre 11"/>
            <p:cNvSpPr/>
            <p:nvPr/>
          </p:nvSpPr>
          <p:spPr>
            <a:xfrm flipH="1">
              <a:off x="4014787" y="962660"/>
              <a:ext cx="1983105" cy="3169920"/>
            </a:xfrm>
            <a:custGeom>
              <a:avLst/>
              <a:gdLst>
                <a:gd name="connsiteX0" fmla="*/ 11875 w 1971304"/>
                <a:gd name="connsiteY0" fmla="*/ 0 h 3170711"/>
                <a:gd name="connsiteX1" fmla="*/ 1971304 w 1971304"/>
                <a:gd name="connsiteY1" fmla="*/ 3170711 h 3170711"/>
                <a:gd name="connsiteX2" fmla="*/ 0 w 1971304"/>
                <a:gd name="connsiteY2" fmla="*/ 843148 h 3170711"/>
                <a:gd name="connsiteX3" fmla="*/ 11875 w 1971304"/>
                <a:gd name="connsiteY3" fmla="*/ 0 h 3170711"/>
              </a:gdLst>
              <a:ahLst/>
              <a:cxnLst>
                <a:cxn ang="0">
                  <a:pos x="connsiteX0" y="connsiteY0"/>
                </a:cxn>
                <a:cxn ang="0">
                  <a:pos x="connsiteX1" y="connsiteY1"/>
                </a:cxn>
                <a:cxn ang="0">
                  <a:pos x="connsiteX2" y="connsiteY2"/>
                </a:cxn>
                <a:cxn ang="0">
                  <a:pos x="connsiteX3" y="connsiteY3"/>
                </a:cxn>
              </a:cxnLst>
              <a:rect l="l" t="t" r="r" b="b"/>
              <a:pathLst>
                <a:path w="1971304" h="3170711">
                  <a:moveTo>
                    <a:pt x="11875" y="0"/>
                  </a:moveTo>
                  <a:lnTo>
                    <a:pt x="1971304" y="3170711"/>
                  </a:lnTo>
                  <a:lnTo>
                    <a:pt x="0" y="843148"/>
                  </a:lnTo>
                  <a:lnTo>
                    <a:pt x="11875" y="0"/>
                  </a:lnTo>
                  <a:close/>
                </a:path>
              </a:pathLst>
            </a:cu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s-CO" sz="1350"/>
            </a:p>
          </p:txBody>
        </p:sp>
      </p:grpSp>
      <p:sp>
        <p:nvSpPr>
          <p:cNvPr id="13" name="Rectángulo 12"/>
          <p:cNvSpPr/>
          <p:nvPr/>
        </p:nvSpPr>
        <p:spPr>
          <a:xfrm>
            <a:off x="1103564" y="1458963"/>
            <a:ext cx="2732616" cy="882678"/>
          </a:xfrm>
          <a:prstGeom prst="rect">
            <a:avLst/>
          </a:prstGeom>
        </p:spPr>
        <p:txBody>
          <a:bodyPr wrap="square">
            <a:spAutoFit/>
          </a:bodyPr>
          <a:lstStyle/>
          <a:p>
            <a:pPr algn="ctr">
              <a:lnSpc>
                <a:spcPct val="107000"/>
              </a:lnSpc>
            </a:pPr>
            <a:r>
              <a:rPr lang="es-CO" sz="2400" b="1" dirty="0">
                <a:ln w="9525" cap="flat" cmpd="sng" algn="ctr">
                  <a:solidFill>
                    <a:srgbClr val="FFFFFF"/>
                  </a:solidFill>
                  <a:prstDash val="solid"/>
                  <a:round/>
                </a:ln>
                <a:solidFill>
                  <a:srgbClr val="000000"/>
                </a:solidFill>
                <a:effectLst>
                  <a:outerShdw blurRad="38100" dist="38100" dir="2700000" algn="tl">
                    <a:srgbClr val="000000">
                      <a:alpha val="43137"/>
                    </a:srgbClr>
                  </a:outerShdw>
                </a:effectLst>
                <a:latin typeface="Eras Bold ITC" panose="020B0907030504020204" pitchFamily="34" charset="0"/>
                <a:ea typeface="Calibri" panose="020F0502020204030204" pitchFamily="34" charset="0"/>
                <a:cs typeface="Times New Roman" panose="02020603050405020304" pitchFamily="18" charset="0"/>
              </a:rPr>
              <a:t>PETRODATOS COLOMBIA</a:t>
            </a:r>
            <a:endParaRPr lang="es-CO"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3752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Resultado de imagen para hotwell pulsed neutron neutron"/>
          <p:cNvPicPr>
            <a:picLocks noChangeAspect="1" noChangeArrowheads="1"/>
          </p:cNvPicPr>
          <p:nvPr/>
        </p:nvPicPr>
        <p:blipFill rotWithShape="1">
          <a:blip r:embed="rId2">
            <a:clrChange>
              <a:clrFrom>
                <a:srgbClr val="55EE8B"/>
              </a:clrFrom>
              <a:clrTo>
                <a:srgbClr val="55EE8B">
                  <a:alpha val="0"/>
                </a:srgbClr>
              </a:clrTo>
            </a:clrChange>
            <a:duotone>
              <a:schemeClr val="bg2">
                <a:shade val="45000"/>
                <a:satMod val="135000"/>
              </a:schemeClr>
              <a:prstClr val="white"/>
            </a:duotone>
            <a:extLst>
              <a:ext uri="{BEBA8EAE-BF5A-486C-A8C5-ECC9F3942E4B}">
                <a14:imgProps xmlns:a14="http://schemas.microsoft.com/office/drawing/2010/main">
                  <a14:imgLayer r:embed="rId3">
                    <a14:imgEffect>
                      <a14:sharpenSoften amount="-25000"/>
                    </a14:imgEffect>
                    <a14:imgEffect>
                      <a14:colorTemperature colorTemp="47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l="27205" t="67492" r="31719" b="15161"/>
          <a:stretch/>
        </p:blipFill>
        <p:spPr bwMode="auto">
          <a:xfrm>
            <a:off x="1748090" y="0"/>
            <a:ext cx="7395910" cy="6012974"/>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2"/>
          <p:cNvSpPr>
            <a:spLocks noGrp="1"/>
          </p:cNvSpPr>
          <p:nvPr>
            <p:ph idx="1"/>
          </p:nvPr>
        </p:nvSpPr>
        <p:spPr>
          <a:xfrm>
            <a:off x="545880" y="1620326"/>
            <a:ext cx="4609444" cy="289271"/>
          </a:xfrm>
        </p:spPr>
        <p:txBody>
          <a:bodyPr>
            <a:noAutofit/>
          </a:bodyPr>
          <a:lstStyle/>
          <a:p>
            <a:pPr marL="0" indent="0" algn="just">
              <a:buNone/>
            </a:pPr>
            <a:r>
              <a:rPr lang="es-CO" sz="1800" dirty="0">
                <a:latin typeface="Arial Black" panose="020B0A04020102020204" pitchFamily="34" charset="0"/>
                <a:ea typeface="+mj-ea"/>
                <a:cs typeface="+mj-cs"/>
              </a:rPr>
              <a:t>PNN </a:t>
            </a:r>
            <a:r>
              <a:rPr lang="es-CO" sz="1800" dirty="0">
                <a:latin typeface="Arial" panose="020B0604020202020204" pitchFamily="34" charset="0"/>
                <a:ea typeface="+mj-ea"/>
                <a:cs typeface="Arial" panose="020B0604020202020204" pitchFamily="34" charset="0"/>
              </a:rPr>
              <a:t>Pulsed Neutron Neutron 1 11/16” OD</a:t>
            </a:r>
          </a:p>
        </p:txBody>
      </p:sp>
      <p:pic>
        <p:nvPicPr>
          <p:cNvPr id="3076" name="Picture 4" descr="Resultado de imagen para hotwell pulsed neutron neutr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3263" y="639982"/>
            <a:ext cx="2620737" cy="2924782"/>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680006" y="2102373"/>
            <a:ext cx="4572738" cy="1962076"/>
          </a:xfrm>
          <a:prstGeom prst="rect">
            <a:avLst/>
          </a:prstGeom>
          <a:noFill/>
        </p:spPr>
        <p:txBody>
          <a:bodyPr wrap="square" rtlCol="0">
            <a:spAutoFit/>
          </a:bodyPr>
          <a:lstStyle/>
          <a:p>
            <a:pPr marL="214303" indent="-214303" algn="just">
              <a:buFont typeface="Arial" panose="020B0604020202020204" pitchFamily="34" charset="0"/>
              <a:buChar char="•"/>
            </a:pPr>
            <a:r>
              <a:rPr lang="es-CO" sz="1350" dirty="0">
                <a:latin typeface="Arial" panose="020B0604020202020204" pitchFamily="34" charset="0"/>
                <a:cs typeface="Arial" panose="020B0604020202020204" pitchFamily="34" charset="0"/>
              </a:rPr>
              <a:t>La Herramienta de saturación tecnología Hotwell, permite realizar estudios de saturación de fluidos de formación aun en condiciones adversas, como porosidades por debajo del 10 %, salinidades de 200 PPM,Y gravedades de 10 API. </a:t>
            </a:r>
          </a:p>
          <a:p>
            <a:pPr algn="just"/>
            <a:endParaRPr lang="es-CO" sz="1350" dirty="0">
              <a:latin typeface="Arial" panose="020B0604020202020204" pitchFamily="34" charset="0"/>
              <a:cs typeface="Arial" panose="020B0604020202020204" pitchFamily="34" charset="0"/>
            </a:endParaRPr>
          </a:p>
          <a:p>
            <a:pPr marL="214303" indent="-214303" algn="just">
              <a:buFont typeface="Arial" panose="020B0604020202020204" pitchFamily="34" charset="0"/>
              <a:buChar char="•"/>
            </a:pPr>
            <a:r>
              <a:rPr lang="es-CO" sz="1350" dirty="0">
                <a:latin typeface="Arial" panose="020B0604020202020204" pitchFamily="34" charset="0"/>
                <a:cs typeface="Arial" panose="020B0604020202020204" pitchFamily="34" charset="0"/>
              </a:rPr>
              <a:t>Puede ser corrido a travez de tubería incluso sin presencia de fluido en el pozo con velocidad de registro de 7-12 ft/min en una sola corrida</a:t>
            </a:r>
          </a:p>
        </p:txBody>
      </p:sp>
      <p:pic>
        <p:nvPicPr>
          <p:cNvPr id="5" name="Imagen 4"/>
          <p:cNvPicPr>
            <a:picLocks noChangeAspect="1"/>
          </p:cNvPicPr>
          <p:nvPr/>
        </p:nvPicPr>
        <p:blipFill rotWithShape="1">
          <a:blip r:embed="rId5"/>
          <a:srcRect l="60452" t="19278" r="15113" b="9567"/>
          <a:stretch/>
        </p:blipFill>
        <p:spPr>
          <a:xfrm>
            <a:off x="5380893" y="2306766"/>
            <a:ext cx="2256326" cy="3693984"/>
          </a:xfrm>
          <a:prstGeom prst="rect">
            <a:avLst/>
          </a:prstGeom>
        </p:spPr>
      </p:pic>
    </p:spTree>
    <p:extLst>
      <p:ext uri="{BB962C8B-B14F-4D97-AF65-F5344CB8AC3E}">
        <p14:creationId xmlns:p14="http://schemas.microsoft.com/office/powerpoint/2010/main" val="796050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www.hotwell.at/images/stories/flexicontent/m_emds_log_2.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017092" y="0"/>
            <a:ext cx="7126908" cy="57779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hotwell.at/images/stories/flexicontent/m_emds_log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3413" y="1091685"/>
            <a:ext cx="3125383" cy="2614904"/>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2"/>
          <p:cNvSpPr txBox="1">
            <a:spLocks/>
          </p:cNvSpPr>
          <p:nvPr/>
        </p:nvSpPr>
        <p:spPr>
          <a:xfrm>
            <a:off x="545879" y="1620326"/>
            <a:ext cx="7461561" cy="28927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O" sz="1800" dirty="0">
                <a:latin typeface="Arial Black" panose="020B0A04020102020204" pitchFamily="34" charset="0"/>
                <a:ea typeface="+mj-ea"/>
                <a:cs typeface="+mj-cs"/>
              </a:rPr>
              <a:t>ODT-MP </a:t>
            </a:r>
            <a:r>
              <a:rPr lang="es-CO" sz="1800" dirty="0">
                <a:latin typeface="Arial" panose="020B0604020202020204" pitchFamily="34" charset="0"/>
                <a:ea typeface="+mj-ea"/>
                <a:cs typeface="Arial" panose="020B0604020202020204" pitchFamily="34" charset="0"/>
              </a:rPr>
              <a:t>Omnidirectional Defectoscope Tool </a:t>
            </a:r>
          </a:p>
          <a:p>
            <a:pPr marL="0" indent="0" algn="just">
              <a:buNone/>
            </a:pPr>
            <a:r>
              <a:rPr lang="es-CO" sz="1800" dirty="0" err="1">
                <a:latin typeface="Arial" panose="020B0604020202020204" pitchFamily="34" charset="0"/>
                <a:ea typeface="+mj-ea"/>
                <a:cs typeface="Arial" panose="020B0604020202020204" pitchFamily="34" charset="0"/>
              </a:rPr>
              <a:t>Multi</a:t>
            </a:r>
            <a:r>
              <a:rPr lang="es-CO" sz="1800" dirty="0">
                <a:latin typeface="Arial" panose="020B0604020202020204" pitchFamily="34" charset="0"/>
                <a:ea typeface="+mj-ea"/>
                <a:cs typeface="Arial" panose="020B0604020202020204" pitchFamily="34" charset="0"/>
              </a:rPr>
              <a:t> Pipe 1 11/16” OD</a:t>
            </a:r>
          </a:p>
        </p:txBody>
      </p:sp>
      <p:sp>
        <p:nvSpPr>
          <p:cNvPr id="5" name="CuadroTexto 4"/>
          <p:cNvSpPr txBox="1"/>
          <p:nvPr/>
        </p:nvSpPr>
        <p:spPr>
          <a:xfrm>
            <a:off x="680007" y="2239537"/>
            <a:ext cx="4661507" cy="1754326"/>
          </a:xfrm>
          <a:prstGeom prst="rect">
            <a:avLst/>
          </a:prstGeom>
          <a:noFill/>
        </p:spPr>
        <p:txBody>
          <a:bodyPr wrap="square" rtlCol="0">
            <a:spAutoFit/>
          </a:bodyPr>
          <a:lstStyle/>
          <a:p>
            <a:pPr marL="214303" indent="-214303" algn="just">
              <a:buFont typeface="Arial" panose="020B0604020202020204" pitchFamily="34" charset="0"/>
              <a:buChar char="•"/>
            </a:pPr>
            <a:r>
              <a:rPr lang="es-CO" sz="1350" dirty="0">
                <a:latin typeface="Arial" panose="020B0604020202020204" pitchFamily="34" charset="0"/>
                <a:cs typeface="Arial" panose="020B0604020202020204" pitchFamily="34" charset="0"/>
              </a:rPr>
              <a:t>La herramienta ODT-MP usa el electromagnetismo para evaluar  Casing y Tubing Simultáneamente mostrando el estado de la mecánica del pozo respecto a crosión, deformación, crack, fractura, agujeros, pérdida de metal interna y externa</a:t>
            </a:r>
          </a:p>
          <a:p>
            <a:pPr marL="214303" indent="-214303" algn="just">
              <a:buFont typeface="Arial" panose="020B0604020202020204" pitchFamily="34" charset="0"/>
              <a:buChar char="•"/>
            </a:pPr>
            <a:endParaRPr lang="es-CO" sz="1350" dirty="0">
              <a:latin typeface="Arial" panose="020B0604020202020204" pitchFamily="34" charset="0"/>
              <a:cs typeface="Arial" panose="020B0604020202020204" pitchFamily="34" charset="0"/>
            </a:endParaRPr>
          </a:p>
          <a:p>
            <a:pPr marL="214303" indent="-214303" algn="just">
              <a:buFont typeface="Arial" panose="020B0604020202020204" pitchFamily="34" charset="0"/>
              <a:buChar char="•"/>
            </a:pPr>
            <a:r>
              <a:rPr lang="es-CO" sz="1350" dirty="0">
                <a:latin typeface="Arial" panose="020B0604020202020204" pitchFamily="34" charset="0"/>
                <a:cs typeface="Arial" panose="020B0604020202020204" pitchFamily="34" charset="0"/>
              </a:rPr>
              <a:t>Puede ser usada en combinación con calipers para dar un estudio complementario y mas detallado</a:t>
            </a:r>
          </a:p>
        </p:txBody>
      </p:sp>
      <p:pic>
        <p:nvPicPr>
          <p:cNvPr id="7" name="Picture 6"/>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695722" y="3960055"/>
            <a:ext cx="3640014" cy="204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upo 7"/>
          <p:cNvGrpSpPr/>
          <p:nvPr/>
        </p:nvGrpSpPr>
        <p:grpSpPr>
          <a:xfrm>
            <a:off x="5737691" y="3254011"/>
            <a:ext cx="2352823" cy="1962443"/>
            <a:chOff x="7582485" y="2771335"/>
            <a:chExt cx="3137097" cy="2616591"/>
          </a:xfrm>
        </p:grpSpPr>
        <p:pic>
          <p:nvPicPr>
            <p:cNvPr id="9" name="Imagen 8"/>
            <p:cNvPicPr>
              <a:picLocks noChangeAspect="1"/>
            </p:cNvPicPr>
            <p:nvPr/>
          </p:nvPicPr>
          <p:blipFill rotWithShape="1">
            <a:blip r:embed="rId6"/>
            <a:srcRect l="61425" t="41010" r="14464" b="23221"/>
            <a:stretch/>
          </p:blipFill>
          <p:spPr>
            <a:xfrm>
              <a:off x="7582485" y="2771335"/>
              <a:ext cx="3137097" cy="2616591"/>
            </a:xfrm>
            <a:prstGeom prst="rect">
              <a:avLst/>
            </a:prstGeom>
          </p:spPr>
        </p:pic>
        <p:pic>
          <p:nvPicPr>
            <p:cNvPr id="10" name="Imagen 9"/>
            <p:cNvPicPr>
              <a:picLocks noChangeAspect="1"/>
            </p:cNvPicPr>
            <p:nvPr/>
          </p:nvPicPr>
          <p:blipFill rotWithShape="1">
            <a:blip r:embed="rId7"/>
            <a:srcRect l="61756" t="62790" r="15113" b="34710"/>
            <a:stretch/>
          </p:blipFill>
          <p:spPr>
            <a:xfrm>
              <a:off x="7638757" y="4234375"/>
              <a:ext cx="3009693" cy="182881"/>
            </a:xfrm>
            <a:prstGeom prst="rect">
              <a:avLst/>
            </a:prstGeom>
          </p:spPr>
        </p:pic>
      </p:grpSp>
    </p:spTree>
    <p:extLst>
      <p:ext uri="{BB962C8B-B14F-4D97-AF65-F5344CB8AC3E}">
        <p14:creationId xmlns:p14="http://schemas.microsoft.com/office/powerpoint/2010/main" val="2850780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Resultado de imagen para hotwell pulsed neutron neutron"/>
          <p:cNvPicPr>
            <a:picLocks noChangeAspect="1" noChangeArrowheads="1"/>
          </p:cNvPicPr>
          <p:nvPr/>
        </p:nvPicPr>
        <p:blipFill rotWithShape="1">
          <a:blip r:embed="rId2">
            <a:clrChange>
              <a:clrFrom>
                <a:srgbClr val="55EE8B"/>
              </a:clrFrom>
              <a:clrTo>
                <a:srgbClr val="55EE8B">
                  <a:alpha val="0"/>
                </a:srgbClr>
              </a:clrTo>
            </a:clrChange>
            <a:duotone>
              <a:schemeClr val="bg2">
                <a:shade val="45000"/>
                <a:satMod val="135000"/>
              </a:schemeClr>
              <a:prstClr val="white"/>
            </a:duotone>
            <a:extLst>
              <a:ext uri="{BEBA8EAE-BF5A-486C-A8C5-ECC9F3942E4B}">
                <a14:imgProps xmlns:a14="http://schemas.microsoft.com/office/drawing/2010/main">
                  <a14:imgLayer r:embed="rId3">
                    <a14:imgEffect>
                      <a14:sharpenSoften amount="-25000"/>
                    </a14:imgEffect>
                    <a14:imgEffect>
                      <a14:colorTemperature colorTemp="47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l="27205" t="67492" r="31719" b="15161"/>
          <a:stretch/>
        </p:blipFill>
        <p:spPr bwMode="auto">
          <a:xfrm>
            <a:off x="1748090" y="0"/>
            <a:ext cx="7395910" cy="6012974"/>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2"/>
          <p:cNvSpPr txBox="1">
            <a:spLocks/>
          </p:cNvSpPr>
          <p:nvPr/>
        </p:nvSpPr>
        <p:spPr>
          <a:xfrm>
            <a:off x="545881" y="1567571"/>
            <a:ext cx="6167234" cy="28927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O" sz="1800" dirty="0">
                <a:latin typeface="Arial Black" panose="020B0A04020102020204" pitchFamily="34" charset="0"/>
                <a:ea typeface="+mj-ea"/>
                <a:cs typeface="+mj-cs"/>
              </a:rPr>
              <a:t>MFC 24-40 </a:t>
            </a:r>
            <a:r>
              <a:rPr lang="es-CO" sz="1800" dirty="0" err="1">
                <a:latin typeface="Arial" panose="020B0604020202020204" pitchFamily="34" charset="0"/>
                <a:cs typeface="Arial" panose="020B0604020202020204" pitchFamily="34" charset="0"/>
              </a:rPr>
              <a:t>Multi</a:t>
            </a:r>
            <a:r>
              <a:rPr lang="es-CO" sz="1800" dirty="0">
                <a:latin typeface="Arial" panose="020B0604020202020204" pitchFamily="34" charset="0"/>
                <a:cs typeface="Arial" panose="020B0604020202020204" pitchFamily="34" charset="0"/>
              </a:rPr>
              <a:t> </a:t>
            </a:r>
            <a:r>
              <a:rPr lang="es-CO" sz="1800" dirty="0" err="1">
                <a:latin typeface="Arial" panose="020B0604020202020204" pitchFamily="34" charset="0"/>
                <a:cs typeface="Arial" panose="020B0604020202020204" pitchFamily="34" charset="0"/>
              </a:rPr>
              <a:t>Finger</a:t>
            </a:r>
            <a:r>
              <a:rPr lang="es-CO" sz="1800" dirty="0">
                <a:latin typeface="Arial" panose="020B0604020202020204" pitchFamily="34" charset="0"/>
                <a:cs typeface="Arial" panose="020B0604020202020204" pitchFamily="34" charset="0"/>
              </a:rPr>
              <a:t> Caliper </a:t>
            </a:r>
          </a:p>
          <a:p>
            <a:pPr marL="0" indent="0" algn="just">
              <a:buNone/>
            </a:pPr>
            <a:r>
              <a:rPr lang="es-CO" sz="1800" dirty="0">
                <a:latin typeface="Arial" panose="020B0604020202020204" pitchFamily="34" charset="0"/>
                <a:cs typeface="Arial" panose="020B0604020202020204" pitchFamily="34" charset="0"/>
              </a:rPr>
              <a:t>24 dedos 1 11/16” OD y 40 dedos 2 7/8” OD</a:t>
            </a:r>
            <a:endParaRPr lang="es-CO" sz="1800" dirty="0">
              <a:latin typeface="Arial" panose="020B0604020202020204" pitchFamily="34" charset="0"/>
              <a:ea typeface="+mj-ea"/>
              <a:cs typeface="Arial" panose="020B0604020202020204" pitchFamily="34" charset="0"/>
            </a:endParaRPr>
          </a:p>
        </p:txBody>
      </p:sp>
      <p:sp>
        <p:nvSpPr>
          <p:cNvPr id="5" name="CuadroTexto 4"/>
          <p:cNvSpPr txBox="1"/>
          <p:nvPr/>
        </p:nvSpPr>
        <p:spPr>
          <a:xfrm>
            <a:off x="490088" y="2265536"/>
            <a:ext cx="5381106" cy="1962076"/>
          </a:xfrm>
          <a:prstGeom prst="rect">
            <a:avLst/>
          </a:prstGeom>
          <a:noFill/>
        </p:spPr>
        <p:txBody>
          <a:bodyPr wrap="square" rtlCol="0">
            <a:spAutoFit/>
          </a:bodyPr>
          <a:lstStyle/>
          <a:p>
            <a:pPr marL="214303" indent="-214303" algn="just">
              <a:buFont typeface="Arial" panose="020B0604020202020204" pitchFamily="34" charset="0"/>
              <a:buChar char="•"/>
            </a:pPr>
            <a:r>
              <a:rPr lang="es-CO" sz="1350" dirty="0">
                <a:latin typeface="Arial" panose="020B0604020202020204" pitchFamily="34" charset="0"/>
                <a:cs typeface="Arial" panose="020B0604020202020204" pitchFamily="34" charset="0"/>
              </a:rPr>
              <a:t>El MFC Proporciona un registro físico de alta resolución del estado de la tubería o casing inspeccionado</a:t>
            </a:r>
          </a:p>
          <a:p>
            <a:pPr algn="just"/>
            <a:endParaRPr lang="es-CO" sz="1350" dirty="0">
              <a:latin typeface="Arial" panose="020B0604020202020204" pitchFamily="34" charset="0"/>
              <a:cs typeface="Arial" panose="020B0604020202020204" pitchFamily="34" charset="0"/>
            </a:endParaRPr>
          </a:p>
          <a:p>
            <a:pPr marL="214303" indent="-214303" algn="just">
              <a:buFont typeface="Arial" panose="020B0604020202020204" pitchFamily="34" charset="0"/>
              <a:buChar char="•"/>
            </a:pPr>
            <a:r>
              <a:rPr lang="es-CO" sz="1350" dirty="0">
                <a:latin typeface="Arial" panose="020B0604020202020204" pitchFamily="34" charset="0"/>
                <a:cs typeface="Arial" panose="020B0604020202020204" pitchFamily="34" charset="0"/>
              </a:rPr>
              <a:t>Tiene la posibilidad de entregar una presentación estándar o de formación de imágenes tridimensionales.</a:t>
            </a:r>
          </a:p>
          <a:p>
            <a:pPr algn="just"/>
            <a:endParaRPr lang="es-CO" sz="1350" dirty="0">
              <a:latin typeface="Arial" panose="020B0604020202020204" pitchFamily="34" charset="0"/>
              <a:cs typeface="Arial" panose="020B0604020202020204" pitchFamily="34" charset="0"/>
            </a:endParaRPr>
          </a:p>
          <a:p>
            <a:pPr marL="214303" indent="-214303" algn="just">
              <a:buFont typeface="Arial" panose="020B0604020202020204" pitchFamily="34" charset="0"/>
              <a:buChar char="•"/>
            </a:pPr>
            <a:r>
              <a:rPr lang="es-CO" sz="1350" dirty="0">
                <a:latin typeface="Arial" panose="020B0604020202020204" pitchFamily="34" charset="0"/>
                <a:cs typeface="Arial" panose="020B0604020202020204" pitchFamily="34" charset="0"/>
              </a:rPr>
              <a:t>Puede ser usada simultáneamente con el Omnidirectional Defectoscope Tool </a:t>
            </a:r>
            <a:r>
              <a:rPr lang="es-CO" sz="1350" dirty="0" err="1">
                <a:latin typeface="Arial" panose="020B0604020202020204" pitchFamily="34" charset="0"/>
                <a:cs typeface="Arial" panose="020B0604020202020204" pitchFamily="34" charset="0"/>
              </a:rPr>
              <a:t>Muti</a:t>
            </a:r>
            <a:r>
              <a:rPr lang="es-CO" sz="1350" dirty="0">
                <a:latin typeface="Arial" panose="020B0604020202020204" pitchFamily="34" charset="0"/>
                <a:cs typeface="Arial" panose="020B0604020202020204" pitchFamily="34" charset="0"/>
              </a:rPr>
              <a:t> Pipe (ODT MP) Para entregar un estudio detallado de estado del completamiento del pozo</a:t>
            </a:r>
          </a:p>
        </p:txBody>
      </p:sp>
      <p:pic>
        <p:nvPicPr>
          <p:cNvPr id="6" name="Marcador de contenido 4" descr="Screen shot 2011-06-14 at 10.39.37 AM.png"/>
          <p:cNvPicPr>
            <a:picLocks noChangeAspect="1"/>
          </p:cNvPicPr>
          <p:nvPr/>
        </p:nvPicPr>
        <p:blipFill rotWithShape="1">
          <a:blip r:embed="rId4" cstate="print">
            <a:extLst>
              <a:ext uri="{28A0092B-C50C-407E-A947-70E740481C1C}">
                <a14:useLocalDpi xmlns:a14="http://schemas.microsoft.com/office/drawing/2010/main"/>
              </a:ext>
            </a:extLst>
          </a:blip>
          <a:stretch/>
        </p:blipFill>
        <p:spPr>
          <a:xfrm>
            <a:off x="5876785" y="1003037"/>
            <a:ext cx="3198335" cy="2835805"/>
          </a:xfrm>
          <a:prstGeom prst="rect">
            <a:avLst/>
          </a:prstGeom>
        </p:spPr>
      </p:pic>
      <p:pic>
        <p:nvPicPr>
          <p:cNvPr id="7" name="Imagen 6"/>
          <p:cNvPicPr>
            <a:picLocks noChangeAspect="1"/>
          </p:cNvPicPr>
          <p:nvPr/>
        </p:nvPicPr>
        <p:blipFill rotWithShape="1">
          <a:blip r:embed="rId5"/>
          <a:srcRect l="14609" t="41394" r="34791" b="19183"/>
          <a:stretch/>
        </p:blipFill>
        <p:spPr>
          <a:xfrm>
            <a:off x="4828738" y="4110523"/>
            <a:ext cx="4315265" cy="1890233"/>
          </a:xfrm>
          <a:prstGeom prst="rect">
            <a:avLst/>
          </a:prstGeom>
        </p:spPr>
      </p:pic>
    </p:spTree>
    <p:extLst>
      <p:ext uri="{BB962C8B-B14F-4D97-AF65-F5344CB8AC3E}">
        <p14:creationId xmlns:p14="http://schemas.microsoft.com/office/powerpoint/2010/main" val="1473175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hotwell.at/images/stories/flexicontent/m_emds_log_2.jp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972040" y="0"/>
            <a:ext cx="7171960" cy="5814469"/>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2"/>
          <p:cNvSpPr txBox="1">
            <a:spLocks/>
          </p:cNvSpPr>
          <p:nvPr/>
        </p:nvSpPr>
        <p:spPr>
          <a:xfrm>
            <a:off x="545881" y="1071687"/>
            <a:ext cx="6167234" cy="28927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O" sz="1800" dirty="0">
                <a:latin typeface="Arial Black" panose="020B0A04020102020204" pitchFamily="34" charset="0"/>
                <a:ea typeface="+mj-ea"/>
                <a:cs typeface="+mj-cs"/>
              </a:rPr>
              <a:t>AFT </a:t>
            </a:r>
            <a:r>
              <a:rPr lang="es-CO" sz="1800" dirty="0">
                <a:latin typeface="Arial" panose="020B0604020202020204" pitchFamily="34" charset="0"/>
                <a:ea typeface="+mj-ea"/>
                <a:cs typeface="Arial" panose="020B0604020202020204" pitchFamily="34" charset="0"/>
              </a:rPr>
              <a:t>Activation Flow Tool 1 11/16”</a:t>
            </a:r>
          </a:p>
        </p:txBody>
      </p:sp>
      <p:sp>
        <p:nvSpPr>
          <p:cNvPr id="5" name="CuadroTexto 4"/>
          <p:cNvSpPr txBox="1"/>
          <p:nvPr/>
        </p:nvSpPr>
        <p:spPr>
          <a:xfrm>
            <a:off x="158262" y="1479887"/>
            <a:ext cx="6146368" cy="2377574"/>
          </a:xfrm>
          <a:prstGeom prst="rect">
            <a:avLst/>
          </a:prstGeom>
          <a:noFill/>
        </p:spPr>
        <p:txBody>
          <a:bodyPr wrap="square" rtlCol="0">
            <a:spAutoFit/>
          </a:bodyPr>
          <a:lstStyle/>
          <a:p>
            <a:pPr marL="214303" indent="-214303" algn="just">
              <a:buFont typeface="Arial" panose="020B0604020202020204" pitchFamily="34" charset="0"/>
              <a:buChar char="•"/>
            </a:pPr>
            <a:r>
              <a:rPr lang="es-CO" sz="1350" dirty="0">
                <a:latin typeface="Arial" panose="020B0604020202020204" pitchFamily="34" charset="0"/>
                <a:cs typeface="Arial" panose="020B0604020202020204" pitchFamily="34" charset="0"/>
              </a:rPr>
              <a:t>La herramienta de Activación de flujo utiliza una técnica nuclear para medir la velocidad del flujo de agua mediante la activación de los núcleos de oxígeno produciendo un isótopo radiactivo de nitrógeno, cuando el agua que fluye pasa por los cuatro (4) detectores de GR situados a diferentes distancias de la fuente, el GR producido por dicha activación es detectado determinándose así la velocidad del fluido aun detrás del revestimiento</a:t>
            </a:r>
          </a:p>
          <a:p>
            <a:pPr marL="214303" indent="-214303" algn="just">
              <a:buFont typeface="Arial" panose="020B0604020202020204" pitchFamily="34" charset="0"/>
              <a:buChar char="•"/>
            </a:pPr>
            <a:endParaRPr lang="es-CO" sz="1350" dirty="0">
              <a:latin typeface="Arial" panose="020B0604020202020204" pitchFamily="34" charset="0"/>
              <a:cs typeface="Arial" panose="020B0604020202020204" pitchFamily="34" charset="0"/>
            </a:endParaRPr>
          </a:p>
          <a:p>
            <a:pPr marL="214303" indent="-214303" algn="just">
              <a:buFont typeface="Arial" panose="020B0604020202020204" pitchFamily="34" charset="0"/>
              <a:buChar char="•"/>
            </a:pPr>
            <a:r>
              <a:rPr lang="es-CO" sz="1350" dirty="0">
                <a:latin typeface="Arial" panose="020B0604020202020204" pitchFamily="34" charset="0"/>
                <a:cs typeface="Arial" panose="020B0604020202020204" pitchFamily="34" charset="0"/>
              </a:rPr>
              <a:t>Comparada con el uso actual de trazadores radioactivos el AFT es una técnica limpia ya que no usa material radioactivo, y ofrece un análisis completo de los volúmenes y perdidas en pozos de inyección analizando el movimiento de fluido dentro del tubing, anular y detrás del revestidor.</a:t>
            </a:r>
          </a:p>
        </p:txBody>
      </p:sp>
      <p:pic>
        <p:nvPicPr>
          <p:cNvPr id="6" name="Imagen 5"/>
          <p:cNvPicPr>
            <a:picLocks noChangeAspect="1"/>
          </p:cNvPicPr>
          <p:nvPr/>
        </p:nvPicPr>
        <p:blipFill rotWithShape="1">
          <a:blip r:embed="rId4"/>
          <a:srcRect l="31359" t="10168" r="48985" b="22227"/>
          <a:stretch/>
        </p:blipFill>
        <p:spPr>
          <a:xfrm>
            <a:off x="6304631" y="866909"/>
            <a:ext cx="2657109" cy="5138139"/>
          </a:xfrm>
          <a:prstGeom prst="rect">
            <a:avLst/>
          </a:prstGeom>
        </p:spPr>
      </p:pic>
      <p:pic>
        <p:nvPicPr>
          <p:cNvPr id="2" name="Imagen 1"/>
          <p:cNvPicPr>
            <a:picLocks noChangeAspect="1"/>
          </p:cNvPicPr>
          <p:nvPr/>
        </p:nvPicPr>
        <p:blipFill rotWithShape="1">
          <a:blip r:embed="rId5"/>
          <a:srcRect l="61208" t="32355" r="15005" b="22837"/>
          <a:stretch/>
        </p:blipFill>
        <p:spPr>
          <a:xfrm>
            <a:off x="4842803" y="3790369"/>
            <a:ext cx="2321169" cy="2214683"/>
          </a:xfrm>
          <a:prstGeom prst="rect">
            <a:avLst/>
          </a:prstGeom>
        </p:spPr>
      </p:pic>
    </p:spTree>
    <p:extLst>
      <p:ext uri="{BB962C8B-B14F-4D97-AF65-F5344CB8AC3E}">
        <p14:creationId xmlns:p14="http://schemas.microsoft.com/office/powerpoint/2010/main" val="1309050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Resultado de imagen para hotwell pulsed neutron neutron"/>
          <p:cNvPicPr>
            <a:picLocks noChangeAspect="1" noChangeArrowheads="1"/>
          </p:cNvPicPr>
          <p:nvPr/>
        </p:nvPicPr>
        <p:blipFill rotWithShape="1">
          <a:blip r:embed="rId2">
            <a:clrChange>
              <a:clrFrom>
                <a:srgbClr val="55EE8B"/>
              </a:clrFrom>
              <a:clrTo>
                <a:srgbClr val="55EE8B">
                  <a:alpha val="0"/>
                </a:srgbClr>
              </a:clrTo>
            </a:clrChange>
            <a:duotone>
              <a:schemeClr val="bg2">
                <a:shade val="45000"/>
                <a:satMod val="135000"/>
              </a:schemeClr>
              <a:prstClr val="white"/>
            </a:duotone>
            <a:extLst>
              <a:ext uri="{BEBA8EAE-BF5A-486C-A8C5-ECC9F3942E4B}">
                <a14:imgProps xmlns:a14="http://schemas.microsoft.com/office/drawing/2010/main">
                  <a14:imgLayer r:embed="rId3">
                    <a14:imgEffect>
                      <a14:sharpenSoften amount="-25000"/>
                    </a14:imgEffect>
                    <a14:imgEffect>
                      <a14:colorTemperature colorTemp="47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l="27205" t="67492" r="31719" b="15161"/>
          <a:stretch/>
        </p:blipFill>
        <p:spPr bwMode="auto">
          <a:xfrm>
            <a:off x="1763119" y="0"/>
            <a:ext cx="7380881" cy="6000755"/>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2"/>
          <p:cNvSpPr txBox="1">
            <a:spLocks/>
          </p:cNvSpPr>
          <p:nvPr/>
        </p:nvSpPr>
        <p:spPr>
          <a:xfrm>
            <a:off x="271558" y="1346005"/>
            <a:ext cx="6167234" cy="28927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O" sz="1800" dirty="0">
                <a:latin typeface="Arial Black" panose="020B0A04020102020204" pitchFamily="34" charset="0"/>
                <a:ea typeface="+mj-ea"/>
                <a:cs typeface="+mj-cs"/>
              </a:rPr>
              <a:t>RBT </a:t>
            </a:r>
            <a:r>
              <a:rPr lang="es-CO" sz="1800" dirty="0">
                <a:latin typeface="Arial" panose="020B0604020202020204" pitchFamily="34" charset="0"/>
                <a:ea typeface="+mj-ea"/>
                <a:cs typeface="Arial" panose="020B0604020202020204" pitchFamily="34" charset="0"/>
              </a:rPr>
              <a:t>Radial Bond Tool 6 sectores 1 11/16” y 3 1/8” OD</a:t>
            </a:r>
          </a:p>
        </p:txBody>
      </p:sp>
      <p:sp>
        <p:nvSpPr>
          <p:cNvPr id="5" name="CuadroTexto 4"/>
          <p:cNvSpPr txBox="1"/>
          <p:nvPr/>
        </p:nvSpPr>
        <p:spPr>
          <a:xfrm>
            <a:off x="184119" y="1975762"/>
            <a:ext cx="4572738" cy="1754326"/>
          </a:xfrm>
          <a:prstGeom prst="rect">
            <a:avLst/>
          </a:prstGeom>
          <a:noFill/>
        </p:spPr>
        <p:txBody>
          <a:bodyPr wrap="square" rtlCol="0">
            <a:spAutoFit/>
          </a:bodyPr>
          <a:lstStyle/>
          <a:p>
            <a:pPr marL="214303" indent="-214303" algn="just">
              <a:buFont typeface="Arial" panose="020B0604020202020204" pitchFamily="34" charset="0"/>
              <a:buChar char="•"/>
            </a:pPr>
            <a:r>
              <a:rPr lang="es-CO" sz="1350" dirty="0">
                <a:latin typeface="Arial" panose="020B0604020202020204" pitchFamily="34" charset="0"/>
                <a:cs typeface="Arial" panose="020B0604020202020204" pitchFamily="34" charset="0"/>
              </a:rPr>
              <a:t>El RBT Herramienta radial de 6 sectores, permite analizar el estado de la cementación, accesando atravez de la tubería de producción en el caso del RBT de 1 11/16”. </a:t>
            </a:r>
          </a:p>
          <a:p>
            <a:pPr algn="just"/>
            <a:endParaRPr lang="es-CO" sz="1350" dirty="0"/>
          </a:p>
          <a:p>
            <a:pPr marL="214303" indent="-214303" algn="just">
              <a:buFont typeface="Arial" panose="020B0604020202020204" pitchFamily="34" charset="0"/>
              <a:buChar char="•"/>
            </a:pPr>
            <a:r>
              <a:rPr lang="es-CO" sz="1350" dirty="0">
                <a:latin typeface="Arial" panose="020B0604020202020204" pitchFamily="34" charset="0"/>
                <a:cs typeface="Arial" panose="020B0604020202020204" pitchFamily="34" charset="0"/>
              </a:rPr>
              <a:t>Puede correrse en conjunto con el Caliper de 24 dedos y el ODT MP Permitiendo realizar un análisis completo de Cemento y corrosión en un solo registro</a:t>
            </a:r>
          </a:p>
        </p:txBody>
      </p:sp>
      <p:pic>
        <p:nvPicPr>
          <p:cNvPr id="6" name="Imagen 5"/>
          <p:cNvPicPr>
            <a:picLocks noChangeAspect="1"/>
          </p:cNvPicPr>
          <p:nvPr/>
        </p:nvPicPr>
        <p:blipFill rotWithShape="1">
          <a:blip r:embed="rId4"/>
          <a:srcRect l="50363" t="19323" r="7866" b="15537"/>
          <a:stretch/>
        </p:blipFill>
        <p:spPr>
          <a:xfrm>
            <a:off x="6438797" y="1109944"/>
            <a:ext cx="2705209" cy="3716105"/>
          </a:xfrm>
          <a:prstGeom prst="rect">
            <a:avLst/>
          </a:prstGeom>
        </p:spPr>
      </p:pic>
      <p:pic>
        <p:nvPicPr>
          <p:cNvPr id="2" name="Imagen 1"/>
          <p:cNvPicPr>
            <a:picLocks noChangeAspect="1"/>
          </p:cNvPicPr>
          <p:nvPr/>
        </p:nvPicPr>
        <p:blipFill rotWithShape="1">
          <a:blip r:embed="rId5"/>
          <a:srcRect l="49748" t="19279" r="15978" b="15721"/>
          <a:stretch/>
        </p:blipFill>
        <p:spPr>
          <a:xfrm>
            <a:off x="4345380" y="3484392"/>
            <a:ext cx="2795954" cy="2453054"/>
          </a:xfrm>
          <a:prstGeom prst="rect">
            <a:avLst/>
          </a:prstGeom>
        </p:spPr>
      </p:pic>
    </p:spTree>
    <p:extLst>
      <p:ext uri="{BB962C8B-B14F-4D97-AF65-F5344CB8AC3E}">
        <p14:creationId xmlns:p14="http://schemas.microsoft.com/office/powerpoint/2010/main" val="3406942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8817</TotalTime>
  <Words>663</Words>
  <Application>Microsoft Office PowerPoint</Application>
  <PresentationFormat>Carta (216 x 279 mm)</PresentationFormat>
  <Paragraphs>77</Paragraphs>
  <Slides>11</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11</vt:i4>
      </vt:variant>
    </vt:vector>
  </HeadingPairs>
  <TitlesOfParts>
    <vt:vector size="20" baseType="lpstr">
      <vt:lpstr>Arial Unicode MS</vt:lpstr>
      <vt:lpstr>Arial</vt:lpstr>
      <vt:lpstr>Arial Black</vt:lpstr>
      <vt:lpstr>Calibri</vt:lpstr>
      <vt:lpstr>Calibri Light</vt:lpstr>
      <vt:lpstr>Eras Bold ITC</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56</cp:revision>
  <cp:lastPrinted>2017-04-05T15:18:06Z</cp:lastPrinted>
  <dcterms:created xsi:type="dcterms:W3CDTF">2017-03-29T18:28:53Z</dcterms:created>
  <dcterms:modified xsi:type="dcterms:W3CDTF">2017-04-05T15:18:50Z</dcterms:modified>
</cp:coreProperties>
</file>